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7" r:id="rId4"/>
    <p:sldId id="268" r:id="rId5"/>
    <p:sldId id="270" r:id="rId6"/>
    <p:sldId id="272" r:id="rId7"/>
    <p:sldId id="273" r:id="rId8"/>
    <p:sldId id="274" r:id="rId9"/>
    <p:sldId id="275" r:id="rId10"/>
    <p:sldId id="279" r:id="rId11"/>
    <p:sldId id="276" r:id="rId12"/>
    <p:sldId id="277" r:id="rId13"/>
    <p:sldId id="278" r:id="rId14"/>
    <p:sldId id="280" r:id="rId15"/>
    <p:sldId id="281" r:id="rId16"/>
    <p:sldId id="282" r:id="rId17"/>
    <p:sldId id="283" r:id="rId18"/>
    <p:sldId id="284" r:id="rId19"/>
    <p:sldId id="285" r:id="rId20"/>
    <p:sldId id="286" r:id="rId21"/>
  </p:sldIdLst>
  <p:sldSz cx="12192000" cy="6858000"/>
  <p:notesSz cx="6858000" cy="9144000"/>
  <p:embeddedFontLst>
    <p:embeddedFont>
      <p:font typeface="#9Slide07 IcielLa Chic Pro Shad" panose="02000506090000020004" pitchFamily="2" charset="77"/>
      <p:regular r:id="rId22"/>
    </p:embeddedFont>
    <p:embeddedFont>
      <p:font typeface="#9Slide07 SVNNexa Rust Slab Bla" panose="020B0606040200020203" pitchFamily="34" charset="0"/>
      <p:bold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iCiel Pony" panose="02000000000000000000" pitchFamily="2" charset="77"/>
      <p:regular r:id="rId30"/>
    </p:embeddedFont>
    <p:embeddedFont>
      <p:font typeface="LNTH-LuoLuoNotangYuanTi 1" pitchFamily="2" charset="-128"/>
      <p:regular r:id="rId31"/>
    </p:embeddedFont>
    <p:embeddedFont>
      <p:font typeface="SVN-Gretoon" panose="02040603050506020204" pitchFamily="18" charset="0"/>
      <p:regular r:id="rId32"/>
    </p:embeddedFont>
    <p:embeddedFont>
      <p:font typeface="UTM Duepuntozero" panose="02040603050506020204" pitchFamily="18"/>
      <p:regular r:id="rId33"/>
    </p:embeddedFont>
    <p:embeddedFont>
      <p:font typeface="UTM Edwardian" panose="02040603050506020204" pitchFamily="18" charset="0"/>
      <p:bold r:id="rId34"/>
    </p:embeddedFont>
    <p:embeddedFont>
      <p:font typeface="UTM Mother" panose="02040603050506020204" pitchFamily="18"/>
      <p:regular r:id="rId35"/>
    </p:embeddedFont>
    <p:embeddedFont>
      <p:font typeface="UVN Banh Mi" pitchFamily="2"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71" autoAdjust="0"/>
    <p:restoredTop sz="94660"/>
  </p:normalViewPr>
  <p:slideViewPr>
    <p:cSldViewPr snapToGrid="0">
      <p:cViewPr varScale="1">
        <p:scale>
          <a:sx n="86" d="100"/>
          <a:sy n="86" d="100"/>
        </p:scale>
        <p:origin x="232" y="9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22D92C2-9A29-2617-4D45-45A769B0F39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04B495C-5465-3B80-D5C7-056E96443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43EFACB-D45C-C26E-56F6-F4E15ACCBB2E}"/>
              </a:ext>
            </a:extLst>
          </p:cNvPr>
          <p:cNvSpPr>
            <a:spLocks noGrp="1"/>
          </p:cNvSpPr>
          <p:nvPr>
            <p:ph type="dt" sz="half" idx="10"/>
          </p:nvPr>
        </p:nvSpPr>
        <p:spPr/>
        <p:txBody>
          <a:bodyPr/>
          <a:lstStyle/>
          <a:p>
            <a:fld id="{DD825825-561E-494F-9D9C-8CA08E985FA8}" type="datetimeFigureOut">
              <a:rPr lang="en-US" smtClean="0"/>
              <a:t>4/25/24</a:t>
            </a:fld>
            <a:endParaRPr lang="en-US"/>
          </a:p>
        </p:txBody>
      </p:sp>
      <p:sp>
        <p:nvSpPr>
          <p:cNvPr id="5" name="Chỗ dành sẵn cho Chân trang 4">
            <a:extLst>
              <a:ext uri="{FF2B5EF4-FFF2-40B4-BE49-F238E27FC236}">
                <a16:creationId xmlns:a16="http://schemas.microsoft.com/office/drawing/2014/main" id="{4BB3BA44-16D9-F22C-1310-A74A9B8856B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A41E993-394D-06C5-F373-8BAAB437F84E}"/>
              </a:ext>
            </a:extLst>
          </p:cNvPr>
          <p:cNvSpPr>
            <a:spLocks noGrp="1"/>
          </p:cNvSpPr>
          <p:nvPr>
            <p:ph type="sldNum" sz="quarter" idx="12"/>
          </p:nvPr>
        </p:nvSpPr>
        <p:spPr/>
        <p:txBody>
          <a:bodyPr/>
          <a:lstStyle/>
          <a:p>
            <a:fld id="{9FC3A715-B388-48AC-B6B0-2D1173AFFC4D}" type="slidenum">
              <a:rPr lang="en-US" smtClean="0"/>
              <a:t>‹#›</a:t>
            </a:fld>
            <a:endParaRPr lang="en-US"/>
          </a:p>
        </p:txBody>
      </p:sp>
    </p:spTree>
    <p:extLst>
      <p:ext uri="{BB962C8B-B14F-4D97-AF65-F5344CB8AC3E}">
        <p14:creationId xmlns:p14="http://schemas.microsoft.com/office/powerpoint/2010/main" val="672158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B5DB7F-F9F2-E719-7B70-C0978854ABF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6F798E3-098D-AC09-31BF-28A9232C4AB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4D83B1C-3027-D5D4-2E95-75813E95F9BD}"/>
              </a:ext>
            </a:extLst>
          </p:cNvPr>
          <p:cNvSpPr>
            <a:spLocks noGrp="1"/>
          </p:cNvSpPr>
          <p:nvPr>
            <p:ph type="dt" sz="half" idx="10"/>
          </p:nvPr>
        </p:nvSpPr>
        <p:spPr/>
        <p:txBody>
          <a:bodyPr/>
          <a:lstStyle/>
          <a:p>
            <a:fld id="{DD825825-561E-494F-9D9C-8CA08E985FA8}" type="datetimeFigureOut">
              <a:rPr lang="en-US" smtClean="0"/>
              <a:t>4/25/24</a:t>
            </a:fld>
            <a:endParaRPr lang="en-US"/>
          </a:p>
        </p:txBody>
      </p:sp>
      <p:sp>
        <p:nvSpPr>
          <p:cNvPr id="5" name="Chỗ dành sẵn cho Chân trang 4">
            <a:extLst>
              <a:ext uri="{FF2B5EF4-FFF2-40B4-BE49-F238E27FC236}">
                <a16:creationId xmlns:a16="http://schemas.microsoft.com/office/drawing/2014/main" id="{5627A6FE-B820-D8DB-94F2-3B69F45B5AA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F6AE46C-016C-1506-763A-EA3CED7CE472}"/>
              </a:ext>
            </a:extLst>
          </p:cNvPr>
          <p:cNvSpPr>
            <a:spLocks noGrp="1"/>
          </p:cNvSpPr>
          <p:nvPr>
            <p:ph type="sldNum" sz="quarter" idx="12"/>
          </p:nvPr>
        </p:nvSpPr>
        <p:spPr/>
        <p:txBody>
          <a:bodyPr/>
          <a:lstStyle/>
          <a:p>
            <a:fld id="{9FC3A715-B388-48AC-B6B0-2D1173AFFC4D}" type="slidenum">
              <a:rPr lang="en-US" smtClean="0"/>
              <a:t>‹#›</a:t>
            </a:fld>
            <a:endParaRPr lang="en-US"/>
          </a:p>
        </p:txBody>
      </p:sp>
    </p:spTree>
    <p:extLst>
      <p:ext uri="{BB962C8B-B14F-4D97-AF65-F5344CB8AC3E}">
        <p14:creationId xmlns:p14="http://schemas.microsoft.com/office/powerpoint/2010/main" val="2515634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84F5249-5B16-2270-4FE6-7B41CE234AC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9E8C295-F02F-096A-FA38-FF94A90177C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A09A13E-BA0A-E191-687B-20434CFA1ED4}"/>
              </a:ext>
            </a:extLst>
          </p:cNvPr>
          <p:cNvSpPr>
            <a:spLocks noGrp="1"/>
          </p:cNvSpPr>
          <p:nvPr>
            <p:ph type="dt" sz="half" idx="10"/>
          </p:nvPr>
        </p:nvSpPr>
        <p:spPr/>
        <p:txBody>
          <a:bodyPr/>
          <a:lstStyle/>
          <a:p>
            <a:fld id="{DD825825-561E-494F-9D9C-8CA08E985FA8}" type="datetimeFigureOut">
              <a:rPr lang="en-US" smtClean="0"/>
              <a:t>4/25/24</a:t>
            </a:fld>
            <a:endParaRPr lang="en-US"/>
          </a:p>
        </p:txBody>
      </p:sp>
      <p:sp>
        <p:nvSpPr>
          <p:cNvPr id="5" name="Chỗ dành sẵn cho Chân trang 4">
            <a:extLst>
              <a:ext uri="{FF2B5EF4-FFF2-40B4-BE49-F238E27FC236}">
                <a16:creationId xmlns:a16="http://schemas.microsoft.com/office/drawing/2014/main" id="{EC9C439A-7B10-0403-E12C-85564A3C7F5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E6EFCAA-FB80-A623-9B21-FEEA928D6ADA}"/>
              </a:ext>
            </a:extLst>
          </p:cNvPr>
          <p:cNvSpPr>
            <a:spLocks noGrp="1"/>
          </p:cNvSpPr>
          <p:nvPr>
            <p:ph type="sldNum" sz="quarter" idx="12"/>
          </p:nvPr>
        </p:nvSpPr>
        <p:spPr/>
        <p:txBody>
          <a:bodyPr/>
          <a:lstStyle/>
          <a:p>
            <a:fld id="{9FC3A715-B388-48AC-B6B0-2D1173AFFC4D}" type="slidenum">
              <a:rPr lang="en-US" smtClean="0"/>
              <a:t>‹#›</a:t>
            </a:fld>
            <a:endParaRPr lang="en-US"/>
          </a:p>
        </p:txBody>
      </p:sp>
    </p:spTree>
    <p:extLst>
      <p:ext uri="{BB962C8B-B14F-4D97-AF65-F5344CB8AC3E}">
        <p14:creationId xmlns:p14="http://schemas.microsoft.com/office/powerpoint/2010/main" val="249910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830DCF-C85B-2139-747A-68BDE886BF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C182979-CFB9-2A69-BDFC-8B067BDA4D6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4A627DD-4428-1CDE-F106-48C31C41C75B}"/>
              </a:ext>
            </a:extLst>
          </p:cNvPr>
          <p:cNvSpPr>
            <a:spLocks noGrp="1"/>
          </p:cNvSpPr>
          <p:nvPr>
            <p:ph type="dt" sz="half" idx="10"/>
          </p:nvPr>
        </p:nvSpPr>
        <p:spPr/>
        <p:txBody>
          <a:bodyPr/>
          <a:lstStyle/>
          <a:p>
            <a:fld id="{DD825825-561E-494F-9D9C-8CA08E985FA8}" type="datetimeFigureOut">
              <a:rPr lang="en-US" smtClean="0"/>
              <a:t>4/25/24</a:t>
            </a:fld>
            <a:endParaRPr lang="en-US"/>
          </a:p>
        </p:txBody>
      </p:sp>
      <p:sp>
        <p:nvSpPr>
          <p:cNvPr id="5" name="Chỗ dành sẵn cho Chân trang 4">
            <a:extLst>
              <a:ext uri="{FF2B5EF4-FFF2-40B4-BE49-F238E27FC236}">
                <a16:creationId xmlns:a16="http://schemas.microsoft.com/office/drawing/2014/main" id="{CE76BBDF-A632-0696-CEF4-2A1618FEBCB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68377D6-5FFC-BE9A-F22D-CFBC04FD77BF}"/>
              </a:ext>
            </a:extLst>
          </p:cNvPr>
          <p:cNvSpPr>
            <a:spLocks noGrp="1"/>
          </p:cNvSpPr>
          <p:nvPr>
            <p:ph type="sldNum" sz="quarter" idx="12"/>
          </p:nvPr>
        </p:nvSpPr>
        <p:spPr/>
        <p:txBody>
          <a:bodyPr/>
          <a:lstStyle/>
          <a:p>
            <a:fld id="{9FC3A715-B388-48AC-B6B0-2D1173AFFC4D}" type="slidenum">
              <a:rPr lang="en-US" smtClean="0"/>
              <a:t>‹#›</a:t>
            </a:fld>
            <a:endParaRPr lang="en-US"/>
          </a:p>
        </p:txBody>
      </p:sp>
    </p:spTree>
    <p:extLst>
      <p:ext uri="{BB962C8B-B14F-4D97-AF65-F5344CB8AC3E}">
        <p14:creationId xmlns:p14="http://schemas.microsoft.com/office/powerpoint/2010/main" val="58618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164930C-9156-5673-F2D0-5F2B9339A86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573F9A9-87FC-8466-1369-DCD59A3BF9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DE0F85-0152-B49A-8D48-252B0069D362}"/>
              </a:ext>
            </a:extLst>
          </p:cNvPr>
          <p:cNvSpPr>
            <a:spLocks noGrp="1"/>
          </p:cNvSpPr>
          <p:nvPr>
            <p:ph type="dt" sz="half" idx="10"/>
          </p:nvPr>
        </p:nvSpPr>
        <p:spPr/>
        <p:txBody>
          <a:bodyPr/>
          <a:lstStyle/>
          <a:p>
            <a:fld id="{DD825825-561E-494F-9D9C-8CA08E985FA8}" type="datetimeFigureOut">
              <a:rPr lang="en-US" smtClean="0"/>
              <a:t>4/25/24</a:t>
            </a:fld>
            <a:endParaRPr lang="en-US"/>
          </a:p>
        </p:txBody>
      </p:sp>
      <p:sp>
        <p:nvSpPr>
          <p:cNvPr id="5" name="Chỗ dành sẵn cho Chân trang 4">
            <a:extLst>
              <a:ext uri="{FF2B5EF4-FFF2-40B4-BE49-F238E27FC236}">
                <a16:creationId xmlns:a16="http://schemas.microsoft.com/office/drawing/2014/main" id="{87DC8A29-B695-CDA3-6E23-B721823AE28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BA025A8-F502-D439-3160-970F4D3EC93D}"/>
              </a:ext>
            </a:extLst>
          </p:cNvPr>
          <p:cNvSpPr>
            <a:spLocks noGrp="1"/>
          </p:cNvSpPr>
          <p:nvPr>
            <p:ph type="sldNum" sz="quarter" idx="12"/>
          </p:nvPr>
        </p:nvSpPr>
        <p:spPr/>
        <p:txBody>
          <a:bodyPr/>
          <a:lstStyle/>
          <a:p>
            <a:fld id="{9FC3A715-B388-48AC-B6B0-2D1173AFFC4D}" type="slidenum">
              <a:rPr lang="en-US" smtClean="0"/>
              <a:t>‹#›</a:t>
            </a:fld>
            <a:endParaRPr lang="en-US"/>
          </a:p>
        </p:txBody>
      </p:sp>
    </p:spTree>
    <p:extLst>
      <p:ext uri="{BB962C8B-B14F-4D97-AF65-F5344CB8AC3E}">
        <p14:creationId xmlns:p14="http://schemas.microsoft.com/office/powerpoint/2010/main" val="4280871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A3A202-90A1-D6CD-14B2-6B70085BE64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8B6BB4-5664-692B-4690-9F3B4C21267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A872A0F-9336-F6FA-9E8B-F513CE5D68F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788B829-7FCA-7B8B-800B-B88D31331EA1}"/>
              </a:ext>
            </a:extLst>
          </p:cNvPr>
          <p:cNvSpPr>
            <a:spLocks noGrp="1"/>
          </p:cNvSpPr>
          <p:nvPr>
            <p:ph type="dt" sz="half" idx="10"/>
          </p:nvPr>
        </p:nvSpPr>
        <p:spPr/>
        <p:txBody>
          <a:bodyPr/>
          <a:lstStyle/>
          <a:p>
            <a:fld id="{DD825825-561E-494F-9D9C-8CA08E985FA8}" type="datetimeFigureOut">
              <a:rPr lang="en-US" smtClean="0"/>
              <a:t>4/25/24</a:t>
            </a:fld>
            <a:endParaRPr lang="en-US"/>
          </a:p>
        </p:txBody>
      </p:sp>
      <p:sp>
        <p:nvSpPr>
          <p:cNvPr id="6" name="Chỗ dành sẵn cho Chân trang 5">
            <a:extLst>
              <a:ext uri="{FF2B5EF4-FFF2-40B4-BE49-F238E27FC236}">
                <a16:creationId xmlns:a16="http://schemas.microsoft.com/office/drawing/2014/main" id="{5D01DAC8-B2E1-892C-2557-4FFB5767458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50C9D22-A6CC-E6CA-2593-A0F4C632C9D0}"/>
              </a:ext>
            </a:extLst>
          </p:cNvPr>
          <p:cNvSpPr>
            <a:spLocks noGrp="1"/>
          </p:cNvSpPr>
          <p:nvPr>
            <p:ph type="sldNum" sz="quarter" idx="12"/>
          </p:nvPr>
        </p:nvSpPr>
        <p:spPr/>
        <p:txBody>
          <a:bodyPr/>
          <a:lstStyle/>
          <a:p>
            <a:fld id="{9FC3A715-B388-48AC-B6B0-2D1173AFFC4D}" type="slidenum">
              <a:rPr lang="en-US" smtClean="0"/>
              <a:t>‹#›</a:t>
            </a:fld>
            <a:endParaRPr lang="en-US"/>
          </a:p>
        </p:txBody>
      </p:sp>
    </p:spTree>
    <p:extLst>
      <p:ext uri="{BB962C8B-B14F-4D97-AF65-F5344CB8AC3E}">
        <p14:creationId xmlns:p14="http://schemas.microsoft.com/office/powerpoint/2010/main" val="1494059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A23D9F-9D1C-F1ED-E6DA-A0DDE04631B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D4EDA15-1EBE-16E8-0D2C-869A0B19E8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8FFF60E-ABD5-16B9-2845-FFC282C02359}"/>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040639E-1979-8C48-71B1-098FD3CEBD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0EDC096-C653-169F-D115-D7DDB8E1908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C9D3CF21-E4A0-5C51-9751-2F36E400F2C2}"/>
              </a:ext>
            </a:extLst>
          </p:cNvPr>
          <p:cNvSpPr>
            <a:spLocks noGrp="1"/>
          </p:cNvSpPr>
          <p:nvPr>
            <p:ph type="dt" sz="half" idx="10"/>
          </p:nvPr>
        </p:nvSpPr>
        <p:spPr/>
        <p:txBody>
          <a:bodyPr/>
          <a:lstStyle/>
          <a:p>
            <a:fld id="{DD825825-561E-494F-9D9C-8CA08E985FA8}" type="datetimeFigureOut">
              <a:rPr lang="en-US" smtClean="0"/>
              <a:t>4/25/24</a:t>
            </a:fld>
            <a:endParaRPr lang="en-US"/>
          </a:p>
        </p:txBody>
      </p:sp>
      <p:sp>
        <p:nvSpPr>
          <p:cNvPr id="8" name="Chỗ dành sẵn cho Chân trang 7">
            <a:extLst>
              <a:ext uri="{FF2B5EF4-FFF2-40B4-BE49-F238E27FC236}">
                <a16:creationId xmlns:a16="http://schemas.microsoft.com/office/drawing/2014/main" id="{A1C97182-FDFE-50FB-DB29-34D63D79C637}"/>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852FD623-899F-8CF5-8952-2400B42E9C96}"/>
              </a:ext>
            </a:extLst>
          </p:cNvPr>
          <p:cNvSpPr>
            <a:spLocks noGrp="1"/>
          </p:cNvSpPr>
          <p:nvPr>
            <p:ph type="sldNum" sz="quarter" idx="12"/>
          </p:nvPr>
        </p:nvSpPr>
        <p:spPr/>
        <p:txBody>
          <a:bodyPr/>
          <a:lstStyle/>
          <a:p>
            <a:fld id="{9FC3A715-B388-48AC-B6B0-2D1173AFFC4D}" type="slidenum">
              <a:rPr lang="en-US" smtClean="0"/>
              <a:t>‹#›</a:t>
            </a:fld>
            <a:endParaRPr lang="en-US"/>
          </a:p>
        </p:txBody>
      </p:sp>
    </p:spTree>
    <p:extLst>
      <p:ext uri="{BB962C8B-B14F-4D97-AF65-F5344CB8AC3E}">
        <p14:creationId xmlns:p14="http://schemas.microsoft.com/office/powerpoint/2010/main" val="3964364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968DEE9-2C02-59F9-DD9D-2A3253537E0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2700FEF-CCB0-B667-E0EB-B80A72D88728}"/>
              </a:ext>
            </a:extLst>
          </p:cNvPr>
          <p:cNvSpPr>
            <a:spLocks noGrp="1"/>
          </p:cNvSpPr>
          <p:nvPr>
            <p:ph type="dt" sz="half" idx="10"/>
          </p:nvPr>
        </p:nvSpPr>
        <p:spPr/>
        <p:txBody>
          <a:bodyPr/>
          <a:lstStyle/>
          <a:p>
            <a:fld id="{DD825825-561E-494F-9D9C-8CA08E985FA8}" type="datetimeFigureOut">
              <a:rPr lang="en-US" smtClean="0"/>
              <a:t>4/25/24</a:t>
            </a:fld>
            <a:endParaRPr lang="en-US"/>
          </a:p>
        </p:txBody>
      </p:sp>
      <p:sp>
        <p:nvSpPr>
          <p:cNvPr id="4" name="Chỗ dành sẵn cho Chân trang 3">
            <a:extLst>
              <a:ext uri="{FF2B5EF4-FFF2-40B4-BE49-F238E27FC236}">
                <a16:creationId xmlns:a16="http://schemas.microsoft.com/office/drawing/2014/main" id="{443FA44E-DEE5-38F4-442A-BE312A38210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559F60F-D748-FF5E-564A-5FF3C049A001}"/>
              </a:ext>
            </a:extLst>
          </p:cNvPr>
          <p:cNvSpPr>
            <a:spLocks noGrp="1"/>
          </p:cNvSpPr>
          <p:nvPr>
            <p:ph type="sldNum" sz="quarter" idx="12"/>
          </p:nvPr>
        </p:nvSpPr>
        <p:spPr/>
        <p:txBody>
          <a:bodyPr/>
          <a:lstStyle/>
          <a:p>
            <a:fld id="{9FC3A715-B388-48AC-B6B0-2D1173AFFC4D}" type="slidenum">
              <a:rPr lang="en-US" smtClean="0"/>
              <a:t>‹#›</a:t>
            </a:fld>
            <a:endParaRPr lang="en-US"/>
          </a:p>
        </p:txBody>
      </p:sp>
    </p:spTree>
    <p:extLst>
      <p:ext uri="{BB962C8B-B14F-4D97-AF65-F5344CB8AC3E}">
        <p14:creationId xmlns:p14="http://schemas.microsoft.com/office/powerpoint/2010/main" val="154933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8234E4E-77DE-0EA1-202B-4BFD81BC5005}"/>
              </a:ext>
            </a:extLst>
          </p:cNvPr>
          <p:cNvSpPr>
            <a:spLocks noGrp="1"/>
          </p:cNvSpPr>
          <p:nvPr>
            <p:ph type="dt" sz="half" idx="10"/>
          </p:nvPr>
        </p:nvSpPr>
        <p:spPr/>
        <p:txBody>
          <a:bodyPr/>
          <a:lstStyle/>
          <a:p>
            <a:fld id="{DD825825-561E-494F-9D9C-8CA08E985FA8}" type="datetimeFigureOut">
              <a:rPr lang="en-US" smtClean="0"/>
              <a:t>4/25/24</a:t>
            </a:fld>
            <a:endParaRPr lang="en-US"/>
          </a:p>
        </p:txBody>
      </p:sp>
      <p:sp>
        <p:nvSpPr>
          <p:cNvPr id="3" name="Chỗ dành sẵn cho Chân trang 2">
            <a:extLst>
              <a:ext uri="{FF2B5EF4-FFF2-40B4-BE49-F238E27FC236}">
                <a16:creationId xmlns:a16="http://schemas.microsoft.com/office/drawing/2014/main" id="{97CE326F-51A4-40C3-72F5-A8A2C74F5325}"/>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E5944CA-C240-CB53-F91A-CCB0B9B31850}"/>
              </a:ext>
            </a:extLst>
          </p:cNvPr>
          <p:cNvSpPr>
            <a:spLocks noGrp="1"/>
          </p:cNvSpPr>
          <p:nvPr>
            <p:ph type="sldNum" sz="quarter" idx="12"/>
          </p:nvPr>
        </p:nvSpPr>
        <p:spPr/>
        <p:txBody>
          <a:bodyPr/>
          <a:lstStyle/>
          <a:p>
            <a:fld id="{9FC3A715-B388-48AC-B6B0-2D1173AFFC4D}" type="slidenum">
              <a:rPr lang="en-US" smtClean="0"/>
              <a:t>‹#›</a:t>
            </a:fld>
            <a:endParaRPr lang="en-US"/>
          </a:p>
        </p:txBody>
      </p:sp>
    </p:spTree>
    <p:extLst>
      <p:ext uri="{BB962C8B-B14F-4D97-AF65-F5344CB8AC3E}">
        <p14:creationId xmlns:p14="http://schemas.microsoft.com/office/powerpoint/2010/main" val="3820575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2823BC-5132-2FB8-663A-71AC01249B4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60DBE4-4B5D-671B-3A00-9E8EC6B7B5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B31180D-603E-5163-06F5-9D7264E49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2CE51EE-B2BF-B153-5F17-49E3C8E8CB32}"/>
              </a:ext>
            </a:extLst>
          </p:cNvPr>
          <p:cNvSpPr>
            <a:spLocks noGrp="1"/>
          </p:cNvSpPr>
          <p:nvPr>
            <p:ph type="dt" sz="half" idx="10"/>
          </p:nvPr>
        </p:nvSpPr>
        <p:spPr/>
        <p:txBody>
          <a:bodyPr/>
          <a:lstStyle/>
          <a:p>
            <a:fld id="{DD825825-561E-494F-9D9C-8CA08E985FA8}" type="datetimeFigureOut">
              <a:rPr lang="en-US" smtClean="0"/>
              <a:t>4/25/24</a:t>
            </a:fld>
            <a:endParaRPr lang="en-US"/>
          </a:p>
        </p:txBody>
      </p:sp>
      <p:sp>
        <p:nvSpPr>
          <p:cNvPr id="6" name="Chỗ dành sẵn cho Chân trang 5">
            <a:extLst>
              <a:ext uri="{FF2B5EF4-FFF2-40B4-BE49-F238E27FC236}">
                <a16:creationId xmlns:a16="http://schemas.microsoft.com/office/drawing/2014/main" id="{03DEFF1C-BFF8-A3D3-121D-7D37FF0BDC6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2278216-3884-C82F-540D-26C367D49CAE}"/>
              </a:ext>
            </a:extLst>
          </p:cNvPr>
          <p:cNvSpPr>
            <a:spLocks noGrp="1"/>
          </p:cNvSpPr>
          <p:nvPr>
            <p:ph type="sldNum" sz="quarter" idx="12"/>
          </p:nvPr>
        </p:nvSpPr>
        <p:spPr/>
        <p:txBody>
          <a:bodyPr/>
          <a:lstStyle/>
          <a:p>
            <a:fld id="{9FC3A715-B388-48AC-B6B0-2D1173AFFC4D}" type="slidenum">
              <a:rPr lang="en-US" smtClean="0"/>
              <a:t>‹#›</a:t>
            </a:fld>
            <a:endParaRPr lang="en-US"/>
          </a:p>
        </p:txBody>
      </p:sp>
    </p:spTree>
    <p:extLst>
      <p:ext uri="{BB962C8B-B14F-4D97-AF65-F5344CB8AC3E}">
        <p14:creationId xmlns:p14="http://schemas.microsoft.com/office/powerpoint/2010/main" val="130705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2ED1B1-5651-5DC2-D99A-9CFBECB6093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960273E-2CFC-638C-F094-B6FD604294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373A2FB0-92DB-ED4B-C707-F4F4D15791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8EEF43A-7667-A1CC-F142-F6F87DE0A6FF}"/>
              </a:ext>
            </a:extLst>
          </p:cNvPr>
          <p:cNvSpPr>
            <a:spLocks noGrp="1"/>
          </p:cNvSpPr>
          <p:nvPr>
            <p:ph type="dt" sz="half" idx="10"/>
          </p:nvPr>
        </p:nvSpPr>
        <p:spPr/>
        <p:txBody>
          <a:bodyPr/>
          <a:lstStyle/>
          <a:p>
            <a:fld id="{DD825825-561E-494F-9D9C-8CA08E985FA8}" type="datetimeFigureOut">
              <a:rPr lang="en-US" smtClean="0"/>
              <a:t>4/25/24</a:t>
            </a:fld>
            <a:endParaRPr lang="en-US"/>
          </a:p>
        </p:txBody>
      </p:sp>
      <p:sp>
        <p:nvSpPr>
          <p:cNvPr id="6" name="Chỗ dành sẵn cho Chân trang 5">
            <a:extLst>
              <a:ext uri="{FF2B5EF4-FFF2-40B4-BE49-F238E27FC236}">
                <a16:creationId xmlns:a16="http://schemas.microsoft.com/office/drawing/2014/main" id="{4AA34276-0126-C4A2-595C-697F9907B61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6CE118B-8476-74E1-DAA9-627706F90665}"/>
              </a:ext>
            </a:extLst>
          </p:cNvPr>
          <p:cNvSpPr>
            <a:spLocks noGrp="1"/>
          </p:cNvSpPr>
          <p:nvPr>
            <p:ph type="sldNum" sz="quarter" idx="12"/>
          </p:nvPr>
        </p:nvSpPr>
        <p:spPr/>
        <p:txBody>
          <a:bodyPr/>
          <a:lstStyle/>
          <a:p>
            <a:fld id="{9FC3A715-B388-48AC-B6B0-2D1173AFFC4D}" type="slidenum">
              <a:rPr lang="en-US" smtClean="0"/>
              <a:t>‹#›</a:t>
            </a:fld>
            <a:endParaRPr lang="en-US"/>
          </a:p>
        </p:txBody>
      </p:sp>
    </p:spTree>
    <p:extLst>
      <p:ext uri="{BB962C8B-B14F-4D97-AF65-F5344CB8AC3E}">
        <p14:creationId xmlns:p14="http://schemas.microsoft.com/office/powerpoint/2010/main" val="615161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D7CE138-96F3-4E96-0783-E550125437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88CC2CA-CD0F-5DBB-49B2-B1B9E19C0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E0585EA-99A3-6DDC-CB32-285F792423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25825-561E-494F-9D9C-8CA08E985FA8}" type="datetimeFigureOut">
              <a:rPr lang="en-US" smtClean="0"/>
              <a:t>4/25/24</a:t>
            </a:fld>
            <a:endParaRPr lang="en-US"/>
          </a:p>
        </p:txBody>
      </p:sp>
      <p:sp>
        <p:nvSpPr>
          <p:cNvPr id="5" name="Chỗ dành sẵn cho Chân trang 4">
            <a:extLst>
              <a:ext uri="{FF2B5EF4-FFF2-40B4-BE49-F238E27FC236}">
                <a16:creationId xmlns:a16="http://schemas.microsoft.com/office/drawing/2014/main" id="{19837B1A-98E4-C056-9DAE-521B45E1DA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6053510D-5A43-3E49-7B18-C75F47158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C3A715-B388-48AC-B6B0-2D1173AFFC4D}" type="slidenum">
              <a:rPr lang="en-US" smtClean="0"/>
              <a:t>‹#›</a:t>
            </a:fld>
            <a:endParaRPr lang="en-US"/>
          </a:p>
        </p:txBody>
      </p:sp>
      <p:pic>
        <p:nvPicPr>
          <p:cNvPr id="8" name="Hình ảnh 7" descr="Ảnh có chứa văn bản, vòng tròn, Đồ họa, Phông chữ&#10;&#10;Mô tả được tạo tự động">
            <a:extLst>
              <a:ext uri="{FF2B5EF4-FFF2-40B4-BE49-F238E27FC236}">
                <a16:creationId xmlns:a16="http://schemas.microsoft.com/office/drawing/2014/main" id="{E2AEBA8E-6681-4988-AE8E-CC7D9ED7EC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25323" y="-311763"/>
            <a:ext cx="2284253" cy="2284253"/>
          </a:xfrm>
          <a:prstGeom prst="rect">
            <a:avLst/>
          </a:prstGeom>
        </p:spPr>
      </p:pic>
    </p:spTree>
    <p:extLst>
      <p:ext uri="{BB962C8B-B14F-4D97-AF65-F5344CB8AC3E}">
        <p14:creationId xmlns:p14="http://schemas.microsoft.com/office/powerpoint/2010/main" val="3088470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microsoft.com/office/2007/relationships/media" Target="../media/media2.mp3"/><Relationship Id="rId7" Type="http://schemas.openxmlformats.org/officeDocument/2006/relationships/image" Target="../media/image25.png"/><Relationship Id="rId12" Type="http://schemas.openxmlformats.org/officeDocument/2006/relationships/image" Target="../media/image30.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4.png"/><Relationship Id="rId1" Type="http://schemas.microsoft.com/office/2007/relationships/media" Target="../media/media1.mp3"/><Relationship Id="rId6" Type="http://schemas.openxmlformats.org/officeDocument/2006/relationships/image" Target="../media/image7.jpg"/><Relationship Id="rId11" Type="http://schemas.openxmlformats.org/officeDocument/2006/relationships/image" Target="../media/image29.svg"/><Relationship Id="rId5" Type="http://schemas.openxmlformats.org/officeDocument/2006/relationships/slideLayout" Target="../slideLayouts/slideLayout1.xml"/><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image" Target="../media/image27.sv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34.png"/><Relationship Id="rId12" Type="http://schemas.openxmlformats.org/officeDocument/2006/relationships/image" Target="../media/image33.sv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29.sv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svg"/><Relationship Id="rId4" Type="http://schemas.openxmlformats.org/officeDocument/2006/relationships/image" Target="../media/image27.sv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microsoft.com/office/2007/relationships/media" Target="../media/media2.mp3"/><Relationship Id="rId7" Type="http://schemas.openxmlformats.org/officeDocument/2006/relationships/image" Target="../media/image25.png"/><Relationship Id="rId12" Type="http://schemas.openxmlformats.org/officeDocument/2006/relationships/image" Target="../media/image30.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4.png"/><Relationship Id="rId1" Type="http://schemas.microsoft.com/office/2007/relationships/media" Target="../media/media1.mp3"/><Relationship Id="rId6" Type="http://schemas.openxmlformats.org/officeDocument/2006/relationships/image" Target="../media/image7.jpg"/><Relationship Id="rId11" Type="http://schemas.openxmlformats.org/officeDocument/2006/relationships/image" Target="../media/image29.svg"/><Relationship Id="rId5" Type="http://schemas.openxmlformats.org/officeDocument/2006/relationships/slideLayout" Target="../slideLayouts/slideLayout1.xml"/><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image" Target="../media/image27.svg"/><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a:stretch>
        </a:blipFill>
        <a:effectLst/>
      </p:bgPr>
    </p:bg>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9C44604D-77EA-9193-F2E4-F99909A35E44}"/>
              </a:ext>
            </a:extLst>
          </p:cNvPr>
          <p:cNvGrpSpPr/>
          <p:nvPr/>
        </p:nvGrpSpPr>
        <p:grpSpPr>
          <a:xfrm>
            <a:off x="4049157" y="919842"/>
            <a:ext cx="3785829" cy="990669"/>
            <a:chOff x="1067257" y="1686031"/>
            <a:chExt cx="16855915" cy="990669"/>
          </a:xfrm>
        </p:grpSpPr>
        <p:sp>
          <p:nvSpPr>
            <p:cNvPr id="5" name="TextBox 6">
              <a:extLst>
                <a:ext uri="{FF2B5EF4-FFF2-40B4-BE49-F238E27FC236}">
                  <a16:creationId xmlns:a16="http://schemas.microsoft.com/office/drawing/2014/main" id="{E303DCE7-1EFE-B610-B309-59436435864D}"/>
                </a:ext>
              </a:extLst>
            </p:cNvPr>
            <p:cNvSpPr txBox="1"/>
            <p:nvPr/>
          </p:nvSpPr>
          <p:spPr>
            <a:xfrm>
              <a:off x="1067258" y="1696560"/>
              <a:ext cx="16855914" cy="98014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60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CHỦ ĐỀ:</a:t>
              </a:r>
              <a:endParaRPr kumimoji="0" lang="en-US" sz="7200" b="1" i="0" u="none" strike="noStrike" kern="1200" cap="none" spc="60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7">
              <a:extLst>
                <a:ext uri="{FF2B5EF4-FFF2-40B4-BE49-F238E27FC236}">
                  <a16:creationId xmlns:a16="http://schemas.microsoft.com/office/drawing/2014/main" id="{5D430F78-A759-FF1F-2EDE-D154995F9410}"/>
                </a:ext>
              </a:extLst>
            </p:cNvPr>
            <p:cNvSpPr txBox="1"/>
            <p:nvPr/>
          </p:nvSpPr>
          <p:spPr>
            <a:xfrm>
              <a:off x="1067257" y="1686031"/>
              <a:ext cx="16855913" cy="98014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600" normalizeH="0" baseline="0" noProof="0">
                  <a:ln w="19050">
                    <a:solidFill>
                      <a:srgbClr val="884A39"/>
                    </a:solidFill>
                    <a:prstDash val="solid"/>
                  </a:ln>
                  <a:solidFill>
                    <a:srgbClr val="FFC26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CHỦ ĐỀ:</a:t>
              </a:r>
              <a:endParaRPr kumimoji="0" lang="en-US" sz="7200" b="1" i="0" u="none" strike="noStrike" kern="1200" cap="none" spc="600" normalizeH="0" baseline="0" noProof="0" dirty="0">
                <a:ln w="19050">
                  <a:solidFill>
                    <a:srgbClr val="884A39"/>
                  </a:solidFill>
                  <a:prstDash val="solid"/>
                </a:ln>
                <a:solidFill>
                  <a:srgbClr val="FFC26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17" name="Group 5">
            <a:extLst>
              <a:ext uri="{FF2B5EF4-FFF2-40B4-BE49-F238E27FC236}">
                <a16:creationId xmlns:a16="http://schemas.microsoft.com/office/drawing/2014/main" id="{68855E5F-034C-0856-79A9-980ED4F6AB5D}"/>
              </a:ext>
            </a:extLst>
          </p:cNvPr>
          <p:cNvGrpSpPr/>
          <p:nvPr/>
        </p:nvGrpSpPr>
        <p:grpSpPr>
          <a:xfrm>
            <a:off x="917895" y="763610"/>
            <a:ext cx="10048352" cy="2532553"/>
            <a:chOff x="5250002" y="6585061"/>
            <a:chExt cx="13208091" cy="3657377"/>
          </a:xfrm>
        </p:grpSpPr>
        <p:sp>
          <p:nvSpPr>
            <p:cNvPr id="18" name="TextBox 6">
              <a:extLst>
                <a:ext uri="{FF2B5EF4-FFF2-40B4-BE49-F238E27FC236}">
                  <a16:creationId xmlns:a16="http://schemas.microsoft.com/office/drawing/2014/main" id="{071207FF-FFEC-EFBD-D0B9-DAAB1C302066}"/>
                </a:ext>
              </a:extLst>
            </p:cNvPr>
            <p:cNvSpPr txBox="1"/>
            <p:nvPr/>
          </p:nvSpPr>
          <p:spPr>
            <a:xfrm>
              <a:off x="5250005" y="6585061"/>
              <a:ext cx="13208088" cy="365737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Nam Bộ</a:t>
              </a:r>
            </a:p>
          </p:txBody>
        </p:sp>
        <p:sp>
          <p:nvSpPr>
            <p:cNvPr id="19" name="TextBox 7">
              <a:extLst>
                <a:ext uri="{FF2B5EF4-FFF2-40B4-BE49-F238E27FC236}">
                  <a16:creationId xmlns:a16="http://schemas.microsoft.com/office/drawing/2014/main" id="{4189002A-5B2C-7E94-7995-2836E1C0BBC6}"/>
                </a:ext>
              </a:extLst>
            </p:cNvPr>
            <p:cNvSpPr txBox="1"/>
            <p:nvPr/>
          </p:nvSpPr>
          <p:spPr>
            <a:xfrm>
              <a:off x="5250002" y="6585061"/>
              <a:ext cx="13208091" cy="365737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N</a:t>
              </a:r>
              <a:r>
                <a:rPr kumimoji="0" lang="en-US"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a</a:t>
              </a:r>
              <a:r>
                <a:rPr kumimoji="0" lang="en-US" sz="13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m </a:t>
              </a:r>
              <a:r>
                <a:rPr kumimoji="0" lang="en-US" sz="13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B</a:t>
              </a:r>
              <a:r>
                <a:rPr kumimoji="0" lang="en-US" sz="13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ộ</a:t>
              </a:r>
              <a:endPar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grpSp>
    </p:spTree>
    <p:extLst>
      <p:ext uri="{BB962C8B-B14F-4D97-AF65-F5344CB8AC3E}">
        <p14:creationId xmlns:p14="http://schemas.microsoft.com/office/powerpoint/2010/main" val="8694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66FED4D-7D43-1D00-5E60-CDB9DE231198}"/>
              </a:ext>
            </a:extLst>
          </p:cNvPr>
          <p:cNvSpPr/>
          <p:nvPr/>
        </p:nvSpPr>
        <p:spPr>
          <a:xfrm>
            <a:off x="652313" y="383854"/>
            <a:ext cx="10887374" cy="6090291"/>
          </a:xfrm>
          <a:prstGeom prst="round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3">
            <a:extLst>
              <a:ext uri="{FF2B5EF4-FFF2-40B4-BE49-F238E27FC236}">
                <a16:creationId xmlns:a16="http://schemas.microsoft.com/office/drawing/2014/main" id="{0A239E30-A6F0-0467-2FE5-B3A9D4ED0526}"/>
              </a:ext>
            </a:extLst>
          </p:cNvPr>
          <p:cNvGrpSpPr/>
          <p:nvPr/>
        </p:nvGrpSpPr>
        <p:grpSpPr>
          <a:xfrm>
            <a:off x="3495848" y="383854"/>
            <a:ext cx="6273378" cy="1324465"/>
            <a:chOff x="4091700" y="8204395"/>
            <a:chExt cx="6545432" cy="1324465"/>
          </a:xfrm>
        </p:grpSpPr>
        <p:sp>
          <p:nvSpPr>
            <p:cNvPr id="15" name="TextBox 4">
              <a:extLst>
                <a:ext uri="{FF2B5EF4-FFF2-40B4-BE49-F238E27FC236}">
                  <a16:creationId xmlns:a16="http://schemas.microsoft.com/office/drawing/2014/main" id="{E682BAB5-B146-BF87-D0EF-30FE1478C135}"/>
                </a:ext>
              </a:extLst>
            </p:cNvPr>
            <p:cNvSpPr txBox="1"/>
            <p:nvPr/>
          </p:nvSpPr>
          <p:spPr>
            <a:xfrm>
              <a:off x="4091700" y="8204395"/>
              <a:ext cx="6536995" cy="1316835"/>
            </a:xfrm>
            <a:prstGeom prst="rect">
              <a:avLst/>
            </a:prstGeom>
            <a:noFill/>
          </p:spPr>
          <p:txBody>
            <a:bodyPr wrap="square" rtlCol="0">
              <a:spAutoFit/>
            </a:bodyPr>
            <a:lstStyle/>
            <a:p>
              <a:pPr algn="ctr">
                <a:lnSpc>
                  <a:spcPct val="130000"/>
                </a:lnSpc>
                <a:buClrTx/>
                <a:buFontTx/>
                <a:buNone/>
              </a:pPr>
              <a:r>
                <a:rPr lang="en-US" sz="6600" b="1" kern="120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EM CÓ BIẾT ?</a:t>
              </a:r>
              <a:endParaRPr lang="en-US" sz="6600" b="1" kern="120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endParaRPr>
            </a:p>
          </p:txBody>
        </p:sp>
        <p:sp>
          <p:nvSpPr>
            <p:cNvPr id="18" name="TextBox 5">
              <a:extLst>
                <a:ext uri="{FF2B5EF4-FFF2-40B4-BE49-F238E27FC236}">
                  <a16:creationId xmlns:a16="http://schemas.microsoft.com/office/drawing/2014/main" id="{82D42657-71C1-98CC-A6D7-476BF45F4A0C}"/>
                </a:ext>
              </a:extLst>
            </p:cNvPr>
            <p:cNvSpPr txBox="1"/>
            <p:nvPr/>
          </p:nvSpPr>
          <p:spPr>
            <a:xfrm>
              <a:off x="4100135" y="8212025"/>
              <a:ext cx="6536997" cy="1316835"/>
            </a:xfrm>
            <a:prstGeom prst="rect">
              <a:avLst/>
            </a:prstGeom>
            <a:noFill/>
          </p:spPr>
          <p:txBody>
            <a:bodyPr wrap="square" rtlCol="0">
              <a:spAutoFit/>
            </a:bodyPr>
            <a:lstStyle/>
            <a:p>
              <a:pPr algn="ctr">
                <a:lnSpc>
                  <a:spcPct val="130000"/>
                </a:lnSpc>
                <a:buClrTx/>
                <a:buFontTx/>
                <a:buNone/>
              </a:pPr>
              <a:r>
                <a:rPr lang="en-US" sz="6600" b="1" kern="120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E</a:t>
              </a:r>
              <a:r>
                <a:rPr lang="en-US" sz="6600" b="1" kern="120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M </a:t>
              </a:r>
              <a:r>
                <a:rPr lang="en-US" sz="6600" b="1" kern="120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C</a:t>
              </a:r>
              <a:r>
                <a:rPr lang="en-US" sz="66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Ó B</a:t>
              </a:r>
              <a:r>
                <a:rPr lang="en-US" sz="6600" b="1" kern="120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I</a:t>
              </a:r>
              <a:r>
                <a:rPr lang="en-US" sz="6600" b="1" kern="120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Ế</a:t>
              </a:r>
              <a:r>
                <a:rPr lang="en-US" sz="6600" b="1" kern="120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T </a:t>
              </a:r>
              <a:r>
                <a:rPr lang="en-US" sz="6600" b="1" kern="120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a:t>
              </a:r>
              <a:endParaRPr lang="en-US" sz="66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pic>
        <p:nvPicPr>
          <p:cNvPr id="19" name="Picture 18">
            <a:extLst>
              <a:ext uri="{FF2B5EF4-FFF2-40B4-BE49-F238E27FC236}">
                <a16:creationId xmlns:a16="http://schemas.microsoft.com/office/drawing/2014/main" id="{0DC8E34E-3082-38AE-A962-C9391ABFA3F8}"/>
              </a:ext>
            </a:extLst>
          </p:cNvPr>
          <p:cNvPicPr>
            <a:picLocks noChangeAspect="1"/>
          </p:cNvPicPr>
          <p:nvPr/>
        </p:nvPicPr>
        <p:blipFill>
          <a:blip r:embed="rId3"/>
          <a:stretch>
            <a:fillRect/>
          </a:stretch>
        </p:blipFill>
        <p:spPr>
          <a:xfrm>
            <a:off x="2765824" y="517557"/>
            <a:ext cx="1256542" cy="1256542"/>
          </a:xfrm>
          <a:prstGeom prst="rect">
            <a:avLst/>
          </a:prstGeom>
        </p:spPr>
      </p:pic>
      <p:sp>
        <p:nvSpPr>
          <p:cNvPr id="25" name="TextBox 2">
            <a:extLst>
              <a:ext uri="{FF2B5EF4-FFF2-40B4-BE49-F238E27FC236}">
                <a16:creationId xmlns:a16="http://schemas.microsoft.com/office/drawing/2014/main" id="{50CB8F9E-E75D-6944-2357-C2A5252CC4BC}"/>
              </a:ext>
            </a:extLst>
          </p:cNvPr>
          <p:cNvSpPr txBox="1"/>
          <p:nvPr/>
        </p:nvSpPr>
        <p:spPr>
          <a:xfrm>
            <a:off x="652313" y="1700689"/>
            <a:ext cx="10887374" cy="4597003"/>
          </a:xfrm>
          <a:prstGeom prst="roundRect">
            <a:avLst/>
          </a:prstGeom>
          <a:noFill/>
          <a:ln w="57150">
            <a:noFill/>
          </a:ln>
        </p:spPr>
        <p:txBody>
          <a:bodyPr wrap="square" rtlCol="0">
            <a:spAutoFit/>
          </a:bodyPr>
          <a:lstStyle/>
          <a:p>
            <a:pPr algn="just"/>
            <a:r>
              <a:rPr lang="vi-VN" sz="4400" b="1">
                <a:solidFill>
                  <a:srgbClr val="002060"/>
                </a:solidFill>
                <a:latin typeface="Calibri" panose="020F0502020204030204" pitchFamily="34" charset="0"/>
                <a:ea typeface="Roboto" panose="02000000000000000000" pitchFamily="2" charset="0"/>
                <a:cs typeface="Calibri" panose="020F0502020204030204" pitchFamily="34" charset="0"/>
              </a:rPr>
              <a:t>Chợ nổi thường nhộn nhịp nhất vào buổi sáng. Trên thuyền chất đầy hàng hoá, phổ biến là các loại nông sản. Một số chợ nổi đặc trưng của Nam Bộ là Cái Răng (Cần Thơ), Phụng Hiệp (Hậu Giang), Ngã Năm (Sóc Trăng),...</a:t>
            </a:r>
            <a:endParaRPr lang="en-US" sz="4400" b="1">
              <a:solidFill>
                <a:srgbClr val="002060"/>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412627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Kinh nghiệm đi tour du lịch chợ nổi Cái Răng, bản đồ đường đi">
            <a:extLst>
              <a:ext uri="{FF2B5EF4-FFF2-40B4-BE49-F238E27FC236}">
                <a16:creationId xmlns:a16="http://schemas.microsoft.com/office/drawing/2014/main" id="{C224E769-EAD3-4DF8-58E7-9B49A44954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146" r="-1" b="-1"/>
          <a:stretch/>
        </p:blipFill>
        <p:spPr bwMode="auto">
          <a:xfrm>
            <a:off x="5419264" y="3265080"/>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inh nghiệm đi tour du lịch chợ nổi Cái Răng, bản đồ đường đi">
            <a:extLst>
              <a:ext uri="{FF2B5EF4-FFF2-40B4-BE49-F238E27FC236}">
                <a16:creationId xmlns:a16="http://schemas.microsoft.com/office/drawing/2014/main" id="{64EAD15C-36DF-8892-AC85-AC7CA428BC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54" r="1" b="860"/>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3C1CF0D0-8270-AFA6-32C5-6718BA84B982}"/>
              </a:ext>
            </a:extLst>
          </p:cNvPr>
          <p:cNvSpPr/>
          <p:nvPr/>
        </p:nvSpPr>
        <p:spPr>
          <a:xfrm>
            <a:off x="6887045" y="350257"/>
            <a:ext cx="4822354" cy="2753952"/>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chữ nhật 14">
            <a:extLst>
              <a:ext uri="{FF2B5EF4-FFF2-40B4-BE49-F238E27FC236}">
                <a16:creationId xmlns:a16="http://schemas.microsoft.com/office/drawing/2014/main" id="{35164D87-CCF2-A548-600E-7FAECB5161E5}"/>
              </a:ext>
            </a:extLst>
          </p:cNvPr>
          <p:cNvSpPr/>
          <p:nvPr/>
        </p:nvSpPr>
        <p:spPr>
          <a:xfrm>
            <a:off x="643467" y="4080063"/>
            <a:ext cx="4661488" cy="2661931"/>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ộp Văn bản 18">
            <a:extLst>
              <a:ext uri="{FF2B5EF4-FFF2-40B4-BE49-F238E27FC236}">
                <a16:creationId xmlns:a16="http://schemas.microsoft.com/office/drawing/2014/main" id="{E9EA3D68-319C-B7E9-FB6A-CBC0B7E9241D}"/>
              </a:ext>
            </a:extLst>
          </p:cNvPr>
          <p:cNvSpPr txBox="1"/>
          <p:nvPr/>
        </p:nvSpPr>
        <p:spPr>
          <a:xfrm>
            <a:off x="1822988" y="3212153"/>
            <a:ext cx="8163888" cy="769441"/>
          </a:xfrm>
          <a:prstGeom prst="rect">
            <a:avLst/>
          </a:prstGeom>
          <a:noFill/>
        </p:spPr>
        <p:txBody>
          <a:bodyPr wrap="square">
            <a:spAutoFit/>
          </a:bodyPr>
          <a:lstStyle/>
          <a:p>
            <a:pPr algn="ctr"/>
            <a:r>
              <a:rPr lang="vi-VN" sz="4400">
                <a:ln w="190500">
                  <a:solidFill>
                    <a:schemeClr val="bg1"/>
                  </a:solidFill>
                </a:ln>
                <a:solidFill>
                  <a:schemeClr val="bg1"/>
                </a:solidFill>
                <a:latin typeface="#9Slide07 SVNNexa Rust Slab Bla" panose="020B0606040200020203" pitchFamily="34" charset="0"/>
              </a:rPr>
              <a:t>Cái Răng (Cần Thơ)</a:t>
            </a:r>
          </a:p>
        </p:txBody>
      </p:sp>
      <p:sp>
        <p:nvSpPr>
          <p:cNvPr id="20" name="Hộp Văn bản 19">
            <a:extLst>
              <a:ext uri="{FF2B5EF4-FFF2-40B4-BE49-F238E27FC236}">
                <a16:creationId xmlns:a16="http://schemas.microsoft.com/office/drawing/2014/main" id="{F5464913-2179-F697-928A-BF26CA85ABC7}"/>
              </a:ext>
            </a:extLst>
          </p:cNvPr>
          <p:cNvSpPr txBox="1"/>
          <p:nvPr/>
        </p:nvSpPr>
        <p:spPr>
          <a:xfrm>
            <a:off x="1822988" y="3226667"/>
            <a:ext cx="8163888" cy="769441"/>
          </a:xfrm>
          <a:prstGeom prst="rect">
            <a:avLst/>
          </a:prstGeom>
          <a:noFill/>
        </p:spPr>
        <p:txBody>
          <a:bodyPr wrap="square">
            <a:spAutoFit/>
          </a:bodyPr>
          <a:lstStyle/>
          <a:p>
            <a:pPr algn="ctr"/>
            <a:r>
              <a:rPr lang="vi-VN" sz="4400">
                <a:solidFill>
                  <a:srgbClr val="FF0066"/>
                </a:solidFill>
                <a:latin typeface="#9Slide07 SVNNexa Rust Slab Bla" panose="020B0606040200020203" pitchFamily="34" charset="0"/>
              </a:rPr>
              <a:t>Cái Răng (Cần Thơ)</a:t>
            </a:r>
          </a:p>
        </p:txBody>
      </p:sp>
      <p:sp>
        <p:nvSpPr>
          <p:cNvPr id="22" name="Hộp Văn bản 21">
            <a:extLst>
              <a:ext uri="{FF2B5EF4-FFF2-40B4-BE49-F238E27FC236}">
                <a16:creationId xmlns:a16="http://schemas.microsoft.com/office/drawing/2014/main" id="{64EE2B46-E6E7-2D3D-48E6-5FE5BE9D0700}"/>
              </a:ext>
            </a:extLst>
          </p:cNvPr>
          <p:cNvSpPr txBox="1"/>
          <p:nvPr/>
        </p:nvSpPr>
        <p:spPr>
          <a:xfrm>
            <a:off x="6887045" y="415038"/>
            <a:ext cx="4822354" cy="2677656"/>
          </a:xfrm>
          <a:prstGeom prst="rect">
            <a:avLst/>
          </a:prstGeom>
          <a:noFill/>
        </p:spPr>
        <p:txBody>
          <a:bodyPr wrap="square">
            <a:spAutoFit/>
          </a:bodyPr>
          <a:lstStyle/>
          <a:p>
            <a:pPr algn="just"/>
            <a:r>
              <a:rPr lang="vi-VN" sz="2800">
                <a:solidFill>
                  <a:srgbClr val="222222"/>
                </a:solidFill>
                <a:latin typeface="Calibri" panose="020F0502020204030204" pitchFamily="34" charset="0"/>
                <a:cs typeface="Calibri" panose="020F0502020204030204" pitchFamily="34" charset="0"/>
              </a:rPr>
              <a:t>Chợ nổi Cái Răng là loại hình chợ độc đáo và đặc trưng của vùng đồng bằng sông Cửu Long</a:t>
            </a:r>
            <a:r>
              <a:rPr lang="en-US" sz="2800">
                <a:solidFill>
                  <a:srgbClr val="222222"/>
                </a:solidFill>
                <a:latin typeface="Calibri" panose="020F0502020204030204" pitchFamily="34" charset="0"/>
                <a:cs typeface="Calibri" panose="020F0502020204030204" pitchFamily="34" charset="0"/>
              </a:rPr>
              <a:t>. </a:t>
            </a:r>
            <a:r>
              <a:rPr lang="en-US" sz="2800" b="0" i="0">
                <a:solidFill>
                  <a:srgbClr val="222222"/>
                </a:solidFill>
                <a:effectLst/>
                <a:latin typeface="Calibri" panose="020F0502020204030204" pitchFamily="34" charset="0"/>
                <a:cs typeface="Calibri" panose="020F0502020204030204" pitchFamily="34" charset="0"/>
              </a:rPr>
              <a:t>Còn </a:t>
            </a:r>
            <a:r>
              <a:rPr lang="vi-VN" sz="2800" b="0" i="0">
                <a:solidFill>
                  <a:srgbClr val="222222"/>
                </a:solidFill>
                <a:effectLst/>
                <a:latin typeface="Calibri" panose="020F0502020204030204" pitchFamily="34" charset="0"/>
                <a:cs typeface="Calibri" panose="020F0502020204030204" pitchFamily="34" charset="0"/>
              </a:rPr>
              <a:t>là “báu vật” vô giá của người miền Tây nói chung và Cần Thơ nói riêng.</a:t>
            </a:r>
            <a:r>
              <a:rPr lang="en-US" sz="2800" b="0" i="0">
                <a:solidFill>
                  <a:srgbClr val="222222"/>
                </a:solidFill>
                <a:effectLst/>
                <a:latin typeface="Calibri" panose="020F0502020204030204" pitchFamily="34" charset="0"/>
                <a:cs typeface="Calibri" panose="020F0502020204030204" pitchFamily="34" charset="0"/>
              </a:rPr>
              <a:t> </a:t>
            </a:r>
            <a:endParaRPr lang="en-US" sz="2800">
              <a:latin typeface="Calibri" panose="020F0502020204030204" pitchFamily="34" charset="0"/>
              <a:cs typeface="Calibri" panose="020F0502020204030204" pitchFamily="34" charset="0"/>
            </a:endParaRPr>
          </a:p>
        </p:txBody>
      </p:sp>
      <p:sp>
        <p:nvSpPr>
          <p:cNvPr id="24" name="Hộp Văn bản 23">
            <a:extLst>
              <a:ext uri="{FF2B5EF4-FFF2-40B4-BE49-F238E27FC236}">
                <a16:creationId xmlns:a16="http://schemas.microsoft.com/office/drawing/2014/main" id="{DE3557BA-8095-AC97-2D00-7AD9ABD22E01}"/>
              </a:ext>
            </a:extLst>
          </p:cNvPr>
          <p:cNvSpPr txBox="1"/>
          <p:nvPr/>
        </p:nvSpPr>
        <p:spPr>
          <a:xfrm>
            <a:off x="666746" y="4138932"/>
            <a:ext cx="4661488" cy="2677656"/>
          </a:xfrm>
          <a:prstGeom prst="rect">
            <a:avLst/>
          </a:prstGeom>
          <a:noFill/>
        </p:spPr>
        <p:txBody>
          <a:bodyPr wrap="square">
            <a:spAutoFit/>
          </a:bodyPr>
          <a:lstStyle/>
          <a:p>
            <a:pPr algn="just"/>
            <a:r>
              <a:rPr lang="vi-VN" sz="2800">
                <a:solidFill>
                  <a:srgbClr val="222222"/>
                </a:solidFill>
                <a:latin typeface="Calibri" panose="020F0502020204030204" pitchFamily="34" charset="0"/>
                <a:cs typeface="Calibri" panose="020F0502020204030204" pitchFamily="34" charset="0"/>
              </a:rPr>
              <a:t>Thời gian qua đi, dòng người đổ về chợ nổi Cái Răng càng lúc càng đông. Không khí tấp nập người mua kẻ bán ở chợ dần dần bớt đi. </a:t>
            </a:r>
            <a:r>
              <a:rPr lang="en-US" sz="2800">
                <a:solidFill>
                  <a:srgbClr val="222222"/>
                </a:solidFill>
                <a:latin typeface="Calibri" panose="020F0502020204030204" pitchFamily="34" charset="0"/>
                <a:cs typeface="Calibri" panose="020F0502020204030204" pitchFamily="34" charset="0"/>
              </a:rPr>
              <a:t>C</a:t>
            </a:r>
            <a:r>
              <a:rPr lang="vi-VN" sz="2800">
                <a:solidFill>
                  <a:srgbClr val="222222"/>
                </a:solidFill>
                <a:latin typeface="Calibri" panose="020F0502020204030204" pitchFamily="34" charset="0"/>
                <a:cs typeface="Calibri" panose="020F0502020204030204" pitchFamily="34" charset="0"/>
              </a:rPr>
              <a:t>hợ sẽ kết thúc vào khoảng tầm 10h00.</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148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hợ nổi Ngã Bảy – Phụng Hiệp Hậu Giang | Yong.vn">
            <a:extLst>
              <a:ext uri="{FF2B5EF4-FFF2-40B4-BE49-F238E27FC236}">
                <a16:creationId xmlns:a16="http://schemas.microsoft.com/office/drawing/2014/main" id="{16DCFBED-CB0F-0E26-E05A-DF4414F581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76" r="14050"/>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3079" name="Group 307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3080" name="Freeform: Shape 307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081" name="Group 308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082" name="Group 308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086" name="Freeform: Shape 308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7" name="Freeform: Shape 308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083" name="Group 308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3084" name="Freeform: Shape 308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5" name="Freeform: Shape 308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grpSp>
        <p:nvGrpSpPr>
          <p:cNvPr id="9" name="Nhóm 8">
            <a:extLst>
              <a:ext uri="{FF2B5EF4-FFF2-40B4-BE49-F238E27FC236}">
                <a16:creationId xmlns:a16="http://schemas.microsoft.com/office/drawing/2014/main" id="{607A3D11-D092-B174-F8FF-5CECC56519D2}"/>
              </a:ext>
            </a:extLst>
          </p:cNvPr>
          <p:cNvGrpSpPr/>
          <p:nvPr/>
        </p:nvGrpSpPr>
        <p:grpSpPr>
          <a:xfrm>
            <a:off x="-463633" y="100966"/>
            <a:ext cx="5246552" cy="1826526"/>
            <a:chOff x="-394774" y="236941"/>
            <a:chExt cx="5246552" cy="1826526"/>
          </a:xfrm>
        </p:grpSpPr>
        <p:sp>
          <p:nvSpPr>
            <p:cNvPr id="4" name="Hộp Văn bản 3">
              <a:extLst>
                <a:ext uri="{FF2B5EF4-FFF2-40B4-BE49-F238E27FC236}">
                  <a16:creationId xmlns:a16="http://schemas.microsoft.com/office/drawing/2014/main" id="{E003E192-9740-4FCD-82D1-31191A1A643C}"/>
                </a:ext>
              </a:extLst>
            </p:cNvPr>
            <p:cNvSpPr txBox="1"/>
            <p:nvPr/>
          </p:nvSpPr>
          <p:spPr>
            <a:xfrm>
              <a:off x="-306063" y="236941"/>
              <a:ext cx="5069131" cy="1826526"/>
            </a:xfrm>
            <a:prstGeom prst="rect">
              <a:avLst/>
            </a:prstGeom>
            <a:noFill/>
          </p:spPr>
          <p:txBody>
            <a:bodyPr wrap="square">
              <a:spAutoFit/>
            </a:bodyPr>
            <a:lstStyle/>
            <a:p>
              <a:pPr algn="ctr">
                <a:lnSpc>
                  <a:spcPct val="150000"/>
                </a:lnSpc>
              </a:pPr>
              <a:r>
                <a:rPr lang="vi-VN" sz="4000">
                  <a:ln w="190500">
                    <a:solidFill>
                      <a:schemeClr val="bg1"/>
                    </a:solidFill>
                  </a:ln>
                  <a:solidFill>
                    <a:schemeClr val="bg1"/>
                  </a:solidFill>
                  <a:latin typeface="#9Slide07 SVNNexa Rust Slab Bla" panose="020B0606040200020203" pitchFamily="34" charset="0"/>
                </a:rPr>
                <a:t>Phụng Hiệp (Hậu Giang)</a:t>
              </a:r>
            </a:p>
          </p:txBody>
        </p:sp>
        <p:sp>
          <p:nvSpPr>
            <p:cNvPr id="5" name="Hộp Văn bản 4">
              <a:extLst>
                <a:ext uri="{FF2B5EF4-FFF2-40B4-BE49-F238E27FC236}">
                  <a16:creationId xmlns:a16="http://schemas.microsoft.com/office/drawing/2014/main" id="{9F3429D1-5E30-1A8E-47FD-10C342D6EA29}"/>
                </a:ext>
              </a:extLst>
            </p:cNvPr>
            <p:cNvSpPr txBox="1"/>
            <p:nvPr/>
          </p:nvSpPr>
          <p:spPr>
            <a:xfrm>
              <a:off x="-394774" y="236941"/>
              <a:ext cx="5246552" cy="1826526"/>
            </a:xfrm>
            <a:prstGeom prst="rect">
              <a:avLst/>
            </a:prstGeom>
            <a:noFill/>
          </p:spPr>
          <p:txBody>
            <a:bodyPr wrap="square">
              <a:spAutoFit/>
            </a:bodyPr>
            <a:lstStyle/>
            <a:p>
              <a:pPr algn="ctr">
                <a:lnSpc>
                  <a:spcPct val="150000"/>
                </a:lnSpc>
              </a:pPr>
              <a:r>
                <a:rPr lang="vi-VN" sz="4000">
                  <a:solidFill>
                    <a:srgbClr val="FF0066"/>
                  </a:solidFill>
                  <a:latin typeface="#9Slide07 SVNNexa Rust Slab Bla" panose="020B0606040200020203" pitchFamily="34" charset="0"/>
                </a:rPr>
                <a:t>Phụng Hiệp (Hậu Giang)</a:t>
              </a:r>
            </a:p>
          </p:txBody>
        </p:sp>
      </p:grpSp>
      <p:sp>
        <p:nvSpPr>
          <p:cNvPr id="11" name="Hộp Văn bản 10">
            <a:extLst>
              <a:ext uri="{FF2B5EF4-FFF2-40B4-BE49-F238E27FC236}">
                <a16:creationId xmlns:a16="http://schemas.microsoft.com/office/drawing/2014/main" id="{94EEF41C-37D3-9501-2D9E-6C7E5138AAE4}"/>
              </a:ext>
            </a:extLst>
          </p:cNvPr>
          <p:cNvSpPr txBox="1"/>
          <p:nvPr/>
        </p:nvSpPr>
        <p:spPr>
          <a:xfrm>
            <a:off x="98947" y="2192144"/>
            <a:ext cx="3913495" cy="4401205"/>
          </a:xfrm>
          <a:prstGeom prst="rect">
            <a:avLst/>
          </a:prstGeom>
          <a:noFill/>
        </p:spPr>
        <p:txBody>
          <a:bodyPr wrap="square">
            <a:spAutoFit/>
          </a:bodyPr>
          <a:lstStyle/>
          <a:p>
            <a:pPr algn="just"/>
            <a:r>
              <a:rPr lang="vi-VN" sz="2800">
                <a:solidFill>
                  <a:schemeClr val="bg1"/>
                </a:solidFill>
                <a:latin typeface="Calibri" panose="020F0502020204030204" pitchFamily="34" charset="0"/>
                <a:cs typeface="Calibri" panose="020F0502020204030204" pitchFamily="34" charset="0"/>
              </a:rPr>
              <a:t>Chợ nổi là một trong những đặc trưng văn hóa của vùng đồng bằng sông Cửu Long, chợ nổi Ngã Bảy của tỉnh Hậu Giang là một trong những địa điểm giao lưu buôn bán nhộn nhịp nhất của tỉnh này cũng như khu vực miền Tây.</a:t>
            </a:r>
            <a:endParaRPr lang="en-US" sz="28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24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rải nghiệm đi Chợ Nổi Ngã Năm - Điểm đến thú vị ở Sóc Trăng">
            <a:extLst>
              <a:ext uri="{FF2B5EF4-FFF2-40B4-BE49-F238E27FC236}">
                <a16:creationId xmlns:a16="http://schemas.microsoft.com/office/drawing/2014/main" id="{1EBF34E2-948B-249E-F0D0-D1D7AEAC7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5" b="-1"/>
          <a:stretch/>
        </p:blipFill>
        <p:spPr bwMode="auto">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E64A949B-3777-DFDB-4BEC-9230AC3AEE96}"/>
              </a:ext>
            </a:extLst>
          </p:cNvPr>
          <p:cNvGrpSpPr/>
          <p:nvPr/>
        </p:nvGrpSpPr>
        <p:grpSpPr>
          <a:xfrm>
            <a:off x="-434456" y="5929355"/>
            <a:ext cx="8445693" cy="903196"/>
            <a:chOff x="-3682625" y="236941"/>
            <a:chExt cx="8445693" cy="903196"/>
          </a:xfrm>
        </p:grpSpPr>
        <p:sp>
          <p:nvSpPr>
            <p:cNvPr id="3" name="Hộp Văn bản 2">
              <a:extLst>
                <a:ext uri="{FF2B5EF4-FFF2-40B4-BE49-F238E27FC236}">
                  <a16:creationId xmlns:a16="http://schemas.microsoft.com/office/drawing/2014/main" id="{0A04E9CB-5884-6C57-B029-32D9DBE1DC19}"/>
                </a:ext>
              </a:extLst>
            </p:cNvPr>
            <p:cNvSpPr txBox="1"/>
            <p:nvPr/>
          </p:nvSpPr>
          <p:spPr>
            <a:xfrm>
              <a:off x="-3682625" y="236941"/>
              <a:ext cx="8445693" cy="903196"/>
            </a:xfrm>
            <a:prstGeom prst="rect">
              <a:avLst/>
            </a:prstGeom>
            <a:noFill/>
          </p:spPr>
          <p:txBody>
            <a:bodyPr wrap="square">
              <a:spAutoFit/>
            </a:bodyPr>
            <a:lstStyle/>
            <a:p>
              <a:pPr algn="ctr">
                <a:lnSpc>
                  <a:spcPct val="150000"/>
                </a:lnSpc>
              </a:pPr>
              <a:r>
                <a:rPr lang="vi-VN" sz="4000">
                  <a:ln w="190500">
                    <a:solidFill>
                      <a:schemeClr val="bg1"/>
                    </a:solidFill>
                  </a:ln>
                  <a:solidFill>
                    <a:schemeClr val="bg1"/>
                  </a:solidFill>
                  <a:latin typeface="#9Slide07 SVNNexa Rust Slab Bla" panose="020B0606040200020203" pitchFamily="34" charset="0"/>
                </a:rPr>
                <a:t>Ngã Năm (Sóc Trăng)</a:t>
              </a:r>
            </a:p>
          </p:txBody>
        </p:sp>
        <p:sp>
          <p:nvSpPr>
            <p:cNvPr id="6" name="Hộp Văn bản 5">
              <a:extLst>
                <a:ext uri="{FF2B5EF4-FFF2-40B4-BE49-F238E27FC236}">
                  <a16:creationId xmlns:a16="http://schemas.microsoft.com/office/drawing/2014/main" id="{DD90B6BF-D2FA-BD29-7926-0EF4D47AFAAC}"/>
                </a:ext>
              </a:extLst>
            </p:cNvPr>
            <p:cNvSpPr txBox="1"/>
            <p:nvPr/>
          </p:nvSpPr>
          <p:spPr>
            <a:xfrm>
              <a:off x="-3508617" y="236941"/>
              <a:ext cx="8097675" cy="903196"/>
            </a:xfrm>
            <a:prstGeom prst="rect">
              <a:avLst/>
            </a:prstGeom>
            <a:noFill/>
          </p:spPr>
          <p:txBody>
            <a:bodyPr wrap="square">
              <a:spAutoFit/>
            </a:bodyPr>
            <a:lstStyle/>
            <a:p>
              <a:pPr algn="ctr">
                <a:lnSpc>
                  <a:spcPct val="150000"/>
                </a:lnSpc>
              </a:pPr>
              <a:r>
                <a:rPr lang="vi-VN" sz="4000">
                  <a:solidFill>
                    <a:srgbClr val="FF0066"/>
                  </a:solidFill>
                  <a:latin typeface="#9Slide07 SVNNexa Rust Slab Bla" panose="020B0606040200020203" pitchFamily="34" charset="0"/>
                </a:rPr>
                <a:t>Ngã Năm (Sóc Trăng)</a:t>
              </a:r>
            </a:p>
          </p:txBody>
        </p:sp>
      </p:grpSp>
      <p:sp>
        <p:nvSpPr>
          <p:cNvPr id="13" name="Hộp Văn bản 12">
            <a:extLst>
              <a:ext uri="{FF2B5EF4-FFF2-40B4-BE49-F238E27FC236}">
                <a16:creationId xmlns:a16="http://schemas.microsoft.com/office/drawing/2014/main" id="{668C3E89-3CB1-BFBD-B295-0C9157AF4267}"/>
              </a:ext>
            </a:extLst>
          </p:cNvPr>
          <p:cNvSpPr txBox="1"/>
          <p:nvPr/>
        </p:nvSpPr>
        <p:spPr>
          <a:xfrm>
            <a:off x="79612" y="88163"/>
            <a:ext cx="12032776" cy="1938992"/>
          </a:xfrm>
          <a:prstGeom prst="rect">
            <a:avLst/>
          </a:prstGeom>
          <a:noFill/>
        </p:spPr>
        <p:txBody>
          <a:bodyPr wrap="square">
            <a:spAutoFit/>
          </a:bodyPr>
          <a:lstStyle/>
          <a:p>
            <a:pPr algn="ctr"/>
            <a:r>
              <a:rPr lang="vi-VN" sz="4000" b="0" i="0" dirty="0">
                <a:solidFill>
                  <a:srgbClr val="000000"/>
                </a:solidFill>
                <a:effectLst/>
                <a:latin typeface="Calibri" panose="020F0502020204030204" pitchFamily="34" charset="0"/>
                <a:cs typeface="Calibri" panose="020F0502020204030204" pitchFamily="34" charset="0"/>
              </a:rPr>
              <a:t>Chợ nổi Ngã Năm thuộc thị xã Ngã Năm, cách </a:t>
            </a:r>
            <a:r>
              <a:rPr lang="en-US" sz="4000" dirty="0" err="1">
                <a:solidFill>
                  <a:srgbClr val="000000"/>
                </a:solidFill>
                <a:latin typeface="Calibri" panose="020F0502020204030204" pitchFamily="34" charset="0"/>
                <a:cs typeface="Calibri" panose="020F0502020204030204" pitchFamily="34" charset="0"/>
              </a:rPr>
              <a:t>thành</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phố</a:t>
            </a:r>
            <a:r>
              <a:rPr lang="en-US" sz="4000" dirty="0">
                <a:solidFill>
                  <a:srgbClr val="000000"/>
                </a:solidFill>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Sóc Trăng khoảng 60 km là nơi thu hút du khách tham quan, trải nghiệm cuộc sống sông nước miền Tây.</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4634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66FED4D-7D43-1D00-5E60-CDB9DE231198}"/>
              </a:ext>
            </a:extLst>
          </p:cNvPr>
          <p:cNvSpPr/>
          <p:nvPr/>
        </p:nvSpPr>
        <p:spPr>
          <a:xfrm>
            <a:off x="652313" y="383854"/>
            <a:ext cx="10887374" cy="6090291"/>
          </a:xfrm>
          <a:prstGeom prst="round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3">
            <a:extLst>
              <a:ext uri="{FF2B5EF4-FFF2-40B4-BE49-F238E27FC236}">
                <a16:creationId xmlns:a16="http://schemas.microsoft.com/office/drawing/2014/main" id="{0A239E30-A6F0-0467-2FE5-B3A9D4ED0526}"/>
              </a:ext>
            </a:extLst>
          </p:cNvPr>
          <p:cNvGrpSpPr/>
          <p:nvPr/>
        </p:nvGrpSpPr>
        <p:grpSpPr>
          <a:xfrm>
            <a:off x="2963353" y="246611"/>
            <a:ext cx="6265294" cy="1576586"/>
            <a:chOff x="4091700" y="8204394"/>
            <a:chExt cx="6536997" cy="1576586"/>
          </a:xfrm>
        </p:grpSpPr>
        <p:sp>
          <p:nvSpPr>
            <p:cNvPr id="15" name="TextBox 4">
              <a:extLst>
                <a:ext uri="{FF2B5EF4-FFF2-40B4-BE49-F238E27FC236}">
                  <a16:creationId xmlns:a16="http://schemas.microsoft.com/office/drawing/2014/main" id="{E682BAB5-B146-BF87-D0EF-30FE1478C135}"/>
                </a:ext>
              </a:extLst>
            </p:cNvPr>
            <p:cNvSpPr txBox="1"/>
            <p:nvPr/>
          </p:nvSpPr>
          <p:spPr>
            <a:xfrm>
              <a:off x="4091700" y="8204395"/>
              <a:ext cx="6536995" cy="1576585"/>
            </a:xfrm>
            <a:prstGeom prst="rect">
              <a:avLst/>
            </a:prstGeom>
            <a:noFill/>
          </p:spPr>
          <p:txBody>
            <a:bodyPr wrap="square" rtlCol="0">
              <a:spAutoFit/>
            </a:bodyPr>
            <a:lstStyle/>
            <a:p>
              <a:pPr algn="ctr">
                <a:lnSpc>
                  <a:spcPct val="130000"/>
                </a:lnSpc>
                <a:buClrTx/>
                <a:buFontTx/>
                <a:buNone/>
              </a:pPr>
              <a:r>
                <a:rPr lang="en-US" sz="8000" b="1" kern="120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LƯU Ý</a:t>
              </a:r>
              <a:endParaRPr lang="en-US" sz="8000" b="1" kern="120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endParaRPr>
            </a:p>
          </p:txBody>
        </p:sp>
        <p:sp>
          <p:nvSpPr>
            <p:cNvPr id="18" name="TextBox 5">
              <a:extLst>
                <a:ext uri="{FF2B5EF4-FFF2-40B4-BE49-F238E27FC236}">
                  <a16:creationId xmlns:a16="http://schemas.microsoft.com/office/drawing/2014/main" id="{82D42657-71C1-98CC-A6D7-476BF45F4A0C}"/>
                </a:ext>
              </a:extLst>
            </p:cNvPr>
            <p:cNvSpPr txBox="1"/>
            <p:nvPr/>
          </p:nvSpPr>
          <p:spPr>
            <a:xfrm>
              <a:off x="4091700" y="8204394"/>
              <a:ext cx="6536997" cy="1576585"/>
            </a:xfrm>
            <a:prstGeom prst="rect">
              <a:avLst/>
            </a:prstGeom>
            <a:noFill/>
          </p:spPr>
          <p:txBody>
            <a:bodyPr wrap="square" rtlCol="0">
              <a:spAutoFit/>
            </a:bodyPr>
            <a:lstStyle/>
            <a:p>
              <a:pPr algn="ctr">
                <a:lnSpc>
                  <a:spcPct val="130000"/>
                </a:lnSpc>
                <a:buClrTx/>
                <a:buFontTx/>
                <a:buNone/>
              </a:pPr>
              <a:r>
                <a:rPr lang="en-US" sz="80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L</a:t>
              </a:r>
              <a:r>
                <a:rPr lang="en-US" sz="80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Ư</a:t>
              </a:r>
              <a:r>
                <a:rPr lang="en-US" sz="80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U </a:t>
              </a:r>
              <a:r>
                <a:rPr lang="en-US" sz="8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Ý</a:t>
              </a:r>
              <a:endParaRPr lang="en-US" sz="80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pic>
        <p:nvPicPr>
          <p:cNvPr id="19" name="Picture 18">
            <a:extLst>
              <a:ext uri="{FF2B5EF4-FFF2-40B4-BE49-F238E27FC236}">
                <a16:creationId xmlns:a16="http://schemas.microsoft.com/office/drawing/2014/main" id="{0DC8E34E-3082-38AE-A962-C9391ABFA3F8}"/>
              </a:ext>
            </a:extLst>
          </p:cNvPr>
          <p:cNvPicPr>
            <a:picLocks noChangeAspect="1"/>
          </p:cNvPicPr>
          <p:nvPr/>
        </p:nvPicPr>
        <p:blipFill>
          <a:blip r:embed="rId3"/>
          <a:stretch>
            <a:fillRect/>
          </a:stretch>
        </p:blipFill>
        <p:spPr>
          <a:xfrm>
            <a:off x="3509261" y="549469"/>
            <a:ext cx="1059015" cy="1059015"/>
          </a:xfrm>
          <a:prstGeom prst="rect">
            <a:avLst/>
          </a:prstGeom>
        </p:spPr>
      </p:pic>
      <p:sp>
        <p:nvSpPr>
          <p:cNvPr id="25" name="TextBox 2">
            <a:extLst>
              <a:ext uri="{FF2B5EF4-FFF2-40B4-BE49-F238E27FC236}">
                <a16:creationId xmlns:a16="http://schemas.microsoft.com/office/drawing/2014/main" id="{50CB8F9E-E75D-6944-2357-C2A5252CC4BC}"/>
              </a:ext>
            </a:extLst>
          </p:cNvPr>
          <p:cNvSpPr txBox="1"/>
          <p:nvPr/>
        </p:nvSpPr>
        <p:spPr>
          <a:xfrm>
            <a:off x="652313" y="1594726"/>
            <a:ext cx="10887374" cy="2826306"/>
          </a:xfrm>
          <a:prstGeom prst="roundRect">
            <a:avLst/>
          </a:prstGeom>
          <a:noFill/>
          <a:ln w="57150">
            <a:noFill/>
          </a:ln>
        </p:spPr>
        <p:txBody>
          <a:bodyPr wrap="square" rtlCol="0">
            <a:spAutoFit/>
          </a:bodyPr>
          <a:lstStyle/>
          <a:p>
            <a:pPr algn="just"/>
            <a:r>
              <a:rPr lang="en-US" sz="3200" b="1">
                <a:solidFill>
                  <a:srgbClr val="002060"/>
                </a:solidFill>
                <a:latin typeface="Calibri" panose="020F0502020204030204" pitchFamily="34" charset="0"/>
                <a:ea typeface="Roboto" panose="02000000000000000000" pitchFamily="2" charset="0"/>
                <a:cs typeface="Calibri" panose="020F0502020204030204" pitchFamily="34" charset="0"/>
              </a:rPr>
              <a:t>	</a:t>
            </a:r>
            <a:r>
              <a:rPr lang="vi-VN" sz="3200" b="1">
                <a:solidFill>
                  <a:srgbClr val="002060"/>
                </a:solidFill>
                <a:latin typeface="Calibri" panose="020F0502020204030204" pitchFamily="34" charset="0"/>
                <a:ea typeface="Roboto" panose="02000000000000000000" pitchFamily="2" charset="0"/>
                <a:cs typeface="Calibri" panose="020F0502020204030204" pitchFamily="34" charset="0"/>
              </a:rPr>
              <a:t>Vì thời tiết tương đối ôn hoà, ít có gió bão lớn nên người dân Nam Bộ thường làm nhà rất đơn giản: vách và mái nhà làm bằng lá cây dừa nước vì loại cây này rất dai và không thấm nước (</a:t>
            </a:r>
            <a:r>
              <a:rPr lang="vi-VN" sz="3200" b="1" i="1">
                <a:solidFill>
                  <a:srgbClr val="002060"/>
                </a:solidFill>
                <a:latin typeface="Calibri" panose="020F0502020204030204" pitchFamily="34" charset="0"/>
                <a:ea typeface="Roboto" panose="02000000000000000000" pitchFamily="2" charset="0"/>
                <a:cs typeface="Calibri" panose="020F0502020204030204" pitchFamily="34" charset="0"/>
              </a:rPr>
              <a:t>dừa nước là loại cây mọc ở các vùng trũng có nước hoặc ven các sông ngòi, kênh rạch</a:t>
            </a:r>
            <a:r>
              <a:rPr lang="vi-VN" sz="3200" b="1">
                <a:solidFill>
                  <a:srgbClr val="002060"/>
                </a:solidFill>
                <a:latin typeface="Calibri" panose="020F0502020204030204" pitchFamily="34" charset="0"/>
                <a:ea typeface="Roboto" panose="02000000000000000000" pitchFamily="2" charset="0"/>
                <a:cs typeface="Calibri" panose="020F0502020204030204" pitchFamily="34" charset="0"/>
              </a:rPr>
              <a:t>). </a:t>
            </a:r>
            <a:endParaRPr lang="en-US" sz="3200" b="1">
              <a:solidFill>
                <a:srgbClr val="002060"/>
              </a:solidFill>
              <a:latin typeface="Calibri" panose="020F0502020204030204" pitchFamily="34" charset="0"/>
              <a:ea typeface="Roboto" panose="02000000000000000000" pitchFamily="2" charset="0"/>
              <a:cs typeface="Calibri" panose="020F0502020204030204" pitchFamily="34" charset="0"/>
            </a:endParaRPr>
          </a:p>
        </p:txBody>
      </p:sp>
      <p:sp>
        <p:nvSpPr>
          <p:cNvPr id="2" name="TextBox 2">
            <a:extLst>
              <a:ext uri="{FF2B5EF4-FFF2-40B4-BE49-F238E27FC236}">
                <a16:creationId xmlns:a16="http://schemas.microsoft.com/office/drawing/2014/main" id="{1C545D32-2D9F-F562-40DC-0391155BE17A}"/>
              </a:ext>
            </a:extLst>
          </p:cNvPr>
          <p:cNvSpPr txBox="1"/>
          <p:nvPr/>
        </p:nvSpPr>
        <p:spPr>
          <a:xfrm>
            <a:off x="652313" y="4103100"/>
            <a:ext cx="10887374" cy="2281476"/>
          </a:xfrm>
          <a:prstGeom prst="roundRect">
            <a:avLst/>
          </a:prstGeom>
          <a:noFill/>
          <a:ln w="57150">
            <a:noFill/>
          </a:ln>
        </p:spPr>
        <p:txBody>
          <a:bodyPr wrap="square" rtlCol="0">
            <a:spAutoFit/>
          </a:bodyPr>
          <a:lstStyle/>
          <a:p>
            <a:pPr algn="just"/>
            <a:r>
              <a:rPr lang="en-US" sz="3200" b="1">
                <a:solidFill>
                  <a:srgbClr val="002060"/>
                </a:solidFill>
                <a:latin typeface="Calibri" panose="020F0502020204030204" pitchFamily="34" charset="0"/>
                <a:ea typeface="Roboto" panose="02000000000000000000" pitchFamily="2" charset="0"/>
                <a:cs typeface="Calibri" panose="020F0502020204030204" pitchFamily="34" charset="0"/>
              </a:rPr>
              <a:t>	</a:t>
            </a:r>
            <a:r>
              <a:rPr lang="vi-VN" sz="3200" b="1">
                <a:solidFill>
                  <a:srgbClr val="002060"/>
                </a:solidFill>
                <a:latin typeface="Calibri" panose="020F0502020204030204" pitchFamily="34" charset="0"/>
                <a:ea typeface="Roboto" panose="02000000000000000000" pitchFamily="2" charset="0"/>
                <a:cs typeface="Calibri" panose="020F0502020204030204" pitchFamily="34" charset="0"/>
              </a:rPr>
              <a:t>Trước đây, đường giao thông trên bộ chưa phát triển, </a:t>
            </a:r>
            <a:r>
              <a:rPr lang="vi-VN" sz="3200" b="1" i="1">
                <a:solidFill>
                  <a:srgbClr val="002060"/>
                </a:solidFill>
                <a:latin typeface="Calibri" panose="020F0502020204030204" pitchFamily="34" charset="0"/>
                <a:ea typeface="Roboto" panose="02000000000000000000" pitchFamily="2" charset="0"/>
                <a:cs typeface="Calibri" panose="020F0502020204030204" pitchFamily="34" charset="0"/>
              </a:rPr>
              <a:t>ghe, thuyền, xu</a:t>
            </a:r>
            <a:r>
              <a:rPr lang="en-US" sz="3200" b="1" i="1">
                <a:solidFill>
                  <a:srgbClr val="002060"/>
                </a:solidFill>
                <a:latin typeface="Calibri" panose="020F0502020204030204" pitchFamily="34" charset="0"/>
                <a:ea typeface="Roboto" panose="02000000000000000000" pitchFamily="2" charset="0"/>
                <a:cs typeface="Calibri" panose="020F0502020204030204" pitchFamily="34" charset="0"/>
              </a:rPr>
              <a:t>ồ</a:t>
            </a:r>
            <a:r>
              <a:rPr lang="vi-VN" sz="3200" b="1" i="1">
                <a:solidFill>
                  <a:srgbClr val="002060"/>
                </a:solidFill>
                <a:latin typeface="Calibri" panose="020F0502020204030204" pitchFamily="34" charset="0"/>
                <a:ea typeface="Roboto" panose="02000000000000000000" pitchFamily="2" charset="0"/>
                <a:cs typeface="Calibri" panose="020F0502020204030204" pitchFamily="34" charset="0"/>
              </a:rPr>
              <a:t>ng</a:t>
            </a:r>
            <a:r>
              <a:rPr lang="vi-VN" sz="3200" b="1">
                <a:solidFill>
                  <a:srgbClr val="002060"/>
                </a:solidFill>
                <a:latin typeface="Calibri" panose="020F0502020204030204" pitchFamily="34" charset="0"/>
                <a:ea typeface="Roboto" panose="02000000000000000000" pitchFamily="2" charset="0"/>
                <a:cs typeface="Calibri" panose="020F0502020204030204" pitchFamily="34" charset="0"/>
              </a:rPr>
              <a:t>... là phương tiện đi lại chủ yếu của người dân. Do đó mà người dân thường làm nhà ven sông để thuận tiện đi lại và sinh hoạt.</a:t>
            </a:r>
          </a:p>
        </p:txBody>
      </p:sp>
    </p:spTree>
    <p:extLst>
      <p:ext uri="{BB962C8B-B14F-4D97-AF65-F5344CB8AC3E}">
        <p14:creationId xmlns:p14="http://schemas.microsoft.com/office/powerpoint/2010/main" val="1530006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66FED4D-7D43-1D00-5E60-CDB9DE231198}"/>
              </a:ext>
            </a:extLst>
          </p:cNvPr>
          <p:cNvSpPr/>
          <p:nvPr/>
        </p:nvSpPr>
        <p:spPr>
          <a:xfrm>
            <a:off x="652313" y="383854"/>
            <a:ext cx="10887374" cy="6090291"/>
          </a:xfrm>
          <a:prstGeom prst="round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
            <a:extLst>
              <a:ext uri="{FF2B5EF4-FFF2-40B4-BE49-F238E27FC236}">
                <a16:creationId xmlns:a16="http://schemas.microsoft.com/office/drawing/2014/main" id="{50CB8F9E-E75D-6944-2357-C2A5252CC4BC}"/>
              </a:ext>
            </a:extLst>
          </p:cNvPr>
          <p:cNvSpPr txBox="1"/>
          <p:nvPr/>
        </p:nvSpPr>
        <p:spPr>
          <a:xfrm>
            <a:off x="1133647" y="5156004"/>
            <a:ext cx="9924703" cy="1191816"/>
          </a:xfrm>
          <a:prstGeom prst="roundRect">
            <a:avLst/>
          </a:prstGeom>
          <a:noFill/>
          <a:ln w="57150">
            <a:noFill/>
          </a:ln>
        </p:spPr>
        <p:txBody>
          <a:bodyPr wrap="square" rtlCol="0">
            <a:spAutoFit/>
          </a:bodyPr>
          <a:lstStyle/>
          <a:p>
            <a:pPr algn="just"/>
            <a:r>
              <a:rPr lang="en-US" sz="3200" b="1">
                <a:solidFill>
                  <a:srgbClr val="002060"/>
                </a:solidFill>
                <a:latin typeface="Calibri" panose="020F0502020204030204" pitchFamily="34" charset="0"/>
                <a:ea typeface="Roboto" panose="02000000000000000000" pitchFamily="2" charset="0"/>
                <a:cs typeface="Calibri" panose="020F0502020204030204" pitchFamily="34" charset="0"/>
              </a:rPr>
              <a:t>    </a:t>
            </a:r>
            <a:r>
              <a:rPr lang="vi-VN" sz="3200" b="1">
                <a:solidFill>
                  <a:srgbClr val="002060"/>
                </a:solidFill>
                <a:latin typeface="Calibri" panose="020F0502020204030204" pitchFamily="34" charset="0"/>
                <a:ea typeface="Roboto" panose="02000000000000000000" pitchFamily="2" charset="0"/>
                <a:cs typeface="Calibri" panose="020F0502020204030204" pitchFamily="34" charset="0"/>
              </a:rPr>
              <a:t>Cầu Cần Thơ là dự án lớn, có ý nghĩa quan trọng trong phát triển </a:t>
            </a:r>
            <a:r>
              <a:rPr lang="en-US" sz="3200" b="1">
                <a:solidFill>
                  <a:srgbClr val="002060"/>
                </a:solidFill>
                <a:latin typeface="Calibri" panose="020F0502020204030204" pitchFamily="34" charset="0"/>
                <a:ea typeface="Roboto" panose="02000000000000000000" pitchFamily="2" charset="0"/>
                <a:cs typeface="Calibri" panose="020F0502020204030204" pitchFamily="34" charset="0"/>
              </a:rPr>
              <a:t>kinh tế </a:t>
            </a:r>
            <a:r>
              <a:rPr lang="vi-VN" sz="3200" b="1">
                <a:solidFill>
                  <a:srgbClr val="002060"/>
                </a:solidFill>
                <a:latin typeface="Calibri" panose="020F0502020204030204" pitchFamily="34" charset="0"/>
                <a:ea typeface="Roboto" panose="02000000000000000000" pitchFamily="2" charset="0"/>
                <a:cs typeface="Calibri" panose="020F0502020204030204" pitchFamily="34" charset="0"/>
              </a:rPr>
              <a:t>-</a:t>
            </a:r>
            <a:r>
              <a:rPr lang="en-US" sz="3200" b="1">
                <a:solidFill>
                  <a:srgbClr val="002060"/>
                </a:solidFill>
                <a:latin typeface="Calibri" panose="020F0502020204030204" pitchFamily="34" charset="0"/>
                <a:ea typeface="Roboto" panose="02000000000000000000" pitchFamily="2" charset="0"/>
                <a:cs typeface="Calibri" panose="020F0502020204030204" pitchFamily="34" charset="0"/>
              </a:rPr>
              <a:t> xã hội</a:t>
            </a:r>
            <a:r>
              <a:rPr lang="vi-VN" sz="3200" b="1">
                <a:solidFill>
                  <a:srgbClr val="002060"/>
                </a:solidFill>
                <a:latin typeface="Calibri" panose="020F0502020204030204" pitchFamily="34" charset="0"/>
                <a:ea typeface="Roboto" panose="02000000000000000000" pitchFamily="2" charset="0"/>
                <a:cs typeface="Calibri" panose="020F0502020204030204" pitchFamily="34" charset="0"/>
              </a:rPr>
              <a:t> khu vực Tây Nam bộ</a:t>
            </a:r>
            <a:r>
              <a:rPr lang="en-US" sz="3200" b="1">
                <a:solidFill>
                  <a:srgbClr val="002060"/>
                </a:solidFill>
                <a:latin typeface="Calibri" panose="020F0502020204030204" pitchFamily="34" charset="0"/>
                <a:ea typeface="Roboto" panose="02000000000000000000" pitchFamily="2" charset="0"/>
                <a:cs typeface="Calibri" panose="020F0502020204030204" pitchFamily="34" charset="0"/>
              </a:rPr>
              <a:t>.</a:t>
            </a:r>
          </a:p>
        </p:txBody>
      </p:sp>
      <p:sp>
        <p:nvSpPr>
          <p:cNvPr id="3" name="Hộp Văn bản 2">
            <a:extLst>
              <a:ext uri="{FF2B5EF4-FFF2-40B4-BE49-F238E27FC236}">
                <a16:creationId xmlns:a16="http://schemas.microsoft.com/office/drawing/2014/main" id="{A60D02EE-8812-50FD-91D8-B081654BD0A2}"/>
              </a:ext>
            </a:extLst>
          </p:cNvPr>
          <p:cNvSpPr txBox="1"/>
          <p:nvPr/>
        </p:nvSpPr>
        <p:spPr>
          <a:xfrm>
            <a:off x="2014054" y="593352"/>
            <a:ext cx="8163888" cy="923330"/>
          </a:xfrm>
          <a:prstGeom prst="rect">
            <a:avLst/>
          </a:prstGeom>
          <a:noFill/>
        </p:spPr>
        <p:txBody>
          <a:bodyPr wrap="square">
            <a:spAutoFit/>
          </a:bodyPr>
          <a:lstStyle/>
          <a:p>
            <a:pPr algn="ctr"/>
            <a:r>
              <a:rPr lang="vi-VN" sz="5400">
                <a:solidFill>
                  <a:srgbClr val="0070C0"/>
                </a:solidFill>
                <a:latin typeface="#9Slide07 SVNNexa Rust Slab Bla" panose="020B0606040200020203" pitchFamily="34" charset="0"/>
              </a:rPr>
              <a:t>C</a:t>
            </a:r>
            <a:r>
              <a:rPr lang="en-US" sz="5400">
                <a:solidFill>
                  <a:srgbClr val="0070C0"/>
                </a:solidFill>
                <a:latin typeface="#9Slide07 SVNNexa Rust Slab Bla" panose="020B0606040200020203" pitchFamily="34" charset="0"/>
              </a:rPr>
              <a:t>ẦU </a:t>
            </a:r>
            <a:r>
              <a:rPr lang="vi-VN" sz="5400">
                <a:solidFill>
                  <a:srgbClr val="0070C0"/>
                </a:solidFill>
                <a:latin typeface="#9Slide07 SVNNexa Rust Slab Bla" panose="020B0606040200020203" pitchFamily="34" charset="0"/>
              </a:rPr>
              <a:t>Cần Thơ</a:t>
            </a:r>
          </a:p>
        </p:txBody>
      </p:sp>
      <p:pic>
        <p:nvPicPr>
          <p:cNvPr id="5126" name="Picture 6" descr="Đề xuất 7.000 tỷ đồng xây cầu Ô Môn nối Cần Thơ - Đồng Tháp - Nhịp sống  kinh tế Việt Nam &amp; Thế giới">
            <a:extLst>
              <a:ext uri="{FF2B5EF4-FFF2-40B4-BE49-F238E27FC236}">
                <a16:creationId xmlns:a16="http://schemas.microsoft.com/office/drawing/2014/main" id="{8248BE4D-3E6A-DADC-A641-A6D2CFE7B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626"/>
          <a:stretch/>
        </p:blipFill>
        <p:spPr bwMode="auto">
          <a:xfrm>
            <a:off x="2285998" y="1643007"/>
            <a:ext cx="7620000" cy="3512997"/>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13">
            <a:extLst>
              <a:ext uri="{FF2B5EF4-FFF2-40B4-BE49-F238E27FC236}">
                <a16:creationId xmlns:a16="http://schemas.microsoft.com/office/drawing/2014/main" id="{2FD17F18-5818-23AC-F8BE-B58C11812E6A}"/>
              </a:ext>
            </a:extLst>
          </p:cNvPr>
          <p:cNvPicPr>
            <a:picLocks noChangeAspect="1"/>
          </p:cNvPicPr>
          <p:nvPr/>
        </p:nvPicPr>
        <p:blipFill>
          <a:blip r:embed="rId4"/>
          <a:stretch>
            <a:fillRect/>
          </a:stretch>
        </p:blipFill>
        <p:spPr>
          <a:xfrm flipH="1">
            <a:off x="652309" y="2441968"/>
            <a:ext cx="2090244" cy="2773025"/>
          </a:xfrm>
          <a:prstGeom prst="rect">
            <a:avLst/>
          </a:prstGeom>
        </p:spPr>
      </p:pic>
    </p:spTree>
    <p:extLst>
      <p:ext uri="{BB962C8B-B14F-4D97-AF65-F5344CB8AC3E}">
        <p14:creationId xmlns:p14="http://schemas.microsoft.com/office/powerpoint/2010/main" val="247341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66FED4D-7D43-1D00-5E60-CDB9DE231198}"/>
              </a:ext>
            </a:extLst>
          </p:cNvPr>
          <p:cNvSpPr/>
          <p:nvPr/>
        </p:nvSpPr>
        <p:spPr>
          <a:xfrm>
            <a:off x="652313" y="383854"/>
            <a:ext cx="10887374" cy="6090291"/>
          </a:xfrm>
          <a:prstGeom prst="round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ải thiện hạ tầng giao thông, “chìa khóa” để phát triển kinh tế vùng Đông Nam bộ">
            <a:extLst>
              <a:ext uri="{FF2B5EF4-FFF2-40B4-BE49-F238E27FC236}">
                <a16:creationId xmlns:a16="http://schemas.microsoft.com/office/drawing/2014/main" id="{22F12ECC-145B-16AE-9131-392E31EEF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00"/>
          <a:stretch/>
        </p:blipFill>
        <p:spPr bwMode="auto">
          <a:xfrm>
            <a:off x="974868" y="2347679"/>
            <a:ext cx="5011766" cy="3205445"/>
          </a:xfrm>
          <a:prstGeom prst="round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A60D02EE-8812-50FD-91D8-B081654BD0A2}"/>
              </a:ext>
            </a:extLst>
          </p:cNvPr>
          <p:cNvSpPr txBox="1"/>
          <p:nvPr/>
        </p:nvSpPr>
        <p:spPr>
          <a:xfrm>
            <a:off x="1133647" y="593352"/>
            <a:ext cx="9924703" cy="1754326"/>
          </a:xfrm>
          <a:prstGeom prst="rect">
            <a:avLst/>
          </a:prstGeom>
          <a:noFill/>
        </p:spPr>
        <p:txBody>
          <a:bodyPr wrap="square">
            <a:spAutoFit/>
          </a:bodyPr>
          <a:lstStyle/>
          <a:p>
            <a:pPr algn="ctr"/>
            <a:r>
              <a:rPr lang="vi-VN" sz="5400">
                <a:solidFill>
                  <a:srgbClr val="0070C0"/>
                </a:solidFill>
                <a:latin typeface="#9Slide07 SVNNexa Rust Slab Bla" panose="020B0606040200020203" pitchFamily="34" charset="0"/>
              </a:rPr>
              <a:t>một số hình ảnh </a:t>
            </a:r>
            <a:endParaRPr lang="en-US" sz="5400">
              <a:solidFill>
                <a:srgbClr val="0070C0"/>
              </a:solidFill>
              <a:latin typeface="#9Slide07 SVNNexa Rust Slab Bla" panose="020B0606040200020203" pitchFamily="34" charset="0"/>
            </a:endParaRPr>
          </a:p>
          <a:p>
            <a:pPr algn="ctr"/>
            <a:r>
              <a:rPr lang="vi-VN" sz="5400">
                <a:solidFill>
                  <a:srgbClr val="0070C0"/>
                </a:solidFill>
                <a:latin typeface="#9Slide07 SVNNexa Rust Slab Bla" panose="020B0606040200020203" pitchFamily="34" charset="0"/>
              </a:rPr>
              <a:t>về đường sá</a:t>
            </a:r>
          </a:p>
        </p:txBody>
      </p:sp>
      <p:pic>
        <p:nvPicPr>
          <p:cNvPr id="6150" name="Picture 6" descr="Giải bài toán tắc nghẽn hạ tầng giao thông tạo 'cú hích' cho kinh tế vùng  Đông Nam Bộ">
            <a:extLst>
              <a:ext uri="{FF2B5EF4-FFF2-40B4-BE49-F238E27FC236}">
                <a16:creationId xmlns:a16="http://schemas.microsoft.com/office/drawing/2014/main" id="{7105E3ED-80F7-E1AD-6AC7-DDA8E64E7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739"/>
          <a:stretch/>
        </p:blipFill>
        <p:spPr bwMode="auto">
          <a:xfrm>
            <a:off x="6177886" y="2347678"/>
            <a:ext cx="5011766" cy="3205445"/>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Picture 13">
            <a:extLst>
              <a:ext uri="{FF2B5EF4-FFF2-40B4-BE49-F238E27FC236}">
                <a16:creationId xmlns:a16="http://schemas.microsoft.com/office/drawing/2014/main" id="{7ACE0E6C-2CCE-507B-AA03-5966420EF083}"/>
              </a:ext>
            </a:extLst>
          </p:cNvPr>
          <p:cNvPicPr>
            <a:picLocks noChangeAspect="1"/>
          </p:cNvPicPr>
          <p:nvPr/>
        </p:nvPicPr>
        <p:blipFill>
          <a:blip r:embed="rId5"/>
          <a:stretch>
            <a:fillRect/>
          </a:stretch>
        </p:blipFill>
        <p:spPr>
          <a:xfrm flipH="1">
            <a:off x="5262775" y="4647203"/>
            <a:ext cx="1666449" cy="2210797"/>
          </a:xfrm>
          <a:prstGeom prst="rect">
            <a:avLst/>
          </a:prstGeom>
        </p:spPr>
      </p:pic>
    </p:spTree>
    <p:extLst>
      <p:ext uri="{BB962C8B-B14F-4D97-AF65-F5344CB8AC3E}">
        <p14:creationId xmlns:p14="http://schemas.microsoft.com/office/powerpoint/2010/main" val="3855054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6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E0959D-ECE6-A383-268E-F155F4CD4937}"/>
              </a:ext>
            </a:extLst>
          </p:cNvPr>
          <p:cNvPicPr>
            <a:picLocks noChangeAspect="1"/>
          </p:cNvPicPr>
          <p:nvPr/>
        </p:nvPicPr>
        <p:blipFill>
          <a:blip r:embed="rId3"/>
          <a:srcRect/>
          <a:stretch>
            <a:fillRect/>
          </a:stretch>
        </p:blipFill>
        <p:spPr>
          <a:xfrm>
            <a:off x="3108581" y="3358323"/>
            <a:ext cx="2987419" cy="3173884"/>
          </a:xfrm>
          <a:prstGeom prst="rect">
            <a:avLst/>
          </a:prstGeom>
        </p:spPr>
      </p:pic>
      <p:pic>
        <p:nvPicPr>
          <p:cNvPr id="8" name="Picture 7">
            <a:extLst>
              <a:ext uri="{FF2B5EF4-FFF2-40B4-BE49-F238E27FC236}">
                <a16:creationId xmlns:a16="http://schemas.microsoft.com/office/drawing/2014/main" id="{2427B30D-35FB-AAAB-58FA-8B39533219A3}"/>
              </a:ext>
            </a:extLst>
          </p:cNvPr>
          <p:cNvPicPr>
            <a:picLocks noChangeAspect="1"/>
          </p:cNvPicPr>
          <p:nvPr/>
        </p:nvPicPr>
        <p:blipFill>
          <a:blip r:embed="rId4"/>
          <a:srcRect/>
          <a:stretch>
            <a:fillRect/>
          </a:stretch>
        </p:blipFill>
        <p:spPr>
          <a:xfrm>
            <a:off x="6196046" y="3305759"/>
            <a:ext cx="2548894" cy="3226448"/>
          </a:xfrm>
          <a:prstGeom prst="rect">
            <a:avLst/>
          </a:prstGeom>
        </p:spPr>
      </p:pic>
      <p:grpSp>
        <p:nvGrpSpPr>
          <p:cNvPr id="2" name="Group 13">
            <a:extLst>
              <a:ext uri="{FF2B5EF4-FFF2-40B4-BE49-F238E27FC236}">
                <a16:creationId xmlns:a16="http://schemas.microsoft.com/office/drawing/2014/main" id="{64F11AC6-14A2-47CD-632C-B8BC6DCFF535}"/>
              </a:ext>
            </a:extLst>
          </p:cNvPr>
          <p:cNvGrpSpPr/>
          <p:nvPr/>
        </p:nvGrpSpPr>
        <p:grpSpPr>
          <a:xfrm>
            <a:off x="-722142" y="294741"/>
            <a:ext cx="12914142" cy="3011018"/>
            <a:chOff x="1575311" y="446030"/>
            <a:chExt cx="11171227" cy="22502147"/>
          </a:xfrm>
        </p:grpSpPr>
        <p:sp>
          <p:nvSpPr>
            <p:cNvPr id="3" name="TextBox 8">
              <a:extLst>
                <a:ext uri="{FF2B5EF4-FFF2-40B4-BE49-F238E27FC236}">
                  <a16:creationId xmlns:a16="http://schemas.microsoft.com/office/drawing/2014/main" id="{1E738722-BE8A-AC01-1C2F-D990B355EA0F}"/>
                </a:ext>
              </a:extLst>
            </p:cNvPr>
            <p:cNvSpPr txBox="1"/>
            <p:nvPr/>
          </p:nvSpPr>
          <p:spPr>
            <a:xfrm>
              <a:off x="1575311" y="446030"/>
              <a:ext cx="11171227" cy="22502140"/>
            </a:xfrm>
            <a:prstGeom prst="rect">
              <a:avLst/>
            </a:prstGeom>
            <a:noFill/>
          </p:spPr>
          <p:txBody>
            <a:bodyPr wrap="square">
              <a:spAutoFit/>
            </a:bodyPr>
            <a:lstStyle/>
            <a:p>
              <a:pPr marL="0" marR="0" lvl="0" indent="0" algn="ctr" defTabSz="914400" rtl="0" eaLnBrk="1" fontAlgn="base" latinLnBrk="0" hangingPunct="1">
                <a:lnSpc>
                  <a:spcPct val="120000"/>
                </a:lnSpc>
                <a:spcBef>
                  <a:spcPts val="0"/>
                </a:spcBef>
                <a:spcAft>
                  <a:spcPts val="600"/>
                </a:spcAft>
                <a:buClrTx/>
                <a:buSzTx/>
                <a:buFontTx/>
                <a:buNone/>
                <a:tabLst/>
                <a:defRPr/>
              </a:pPr>
              <a:r>
                <a:rPr kumimoji="0" lang="sv-SE" sz="17400" b="1" i="0" u="none" strike="noStrike" kern="1200" cap="none" spc="0" normalizeH="0" baseline="0" noProof="0">
                  <a:ln w="231775">
                    <a:solidFill>
                      <a:schemeClr val="bg1"/>
                    </a:solidFill>
                    <a:prstDash val="solid"/>
                  </a:ln>
                  <a:solidFill>
                    <a:prstClr val="white"/>
                  </a:solidFill>
                  <a:effectLst>
                    <a:outerShdw blurRad="12700" dist="38100" dir="2700000" algn="tl" rotWithShape="0">
                      <a:srgbClr val="5B9BD5">
                        <a:lumMod val="60000"/>
                        <a:lumOff val="40000"/>
                      </a:srgbClr>
                    </a:outerShdw>
                  </a:effectLst>
                  <a:uLnTx/>
                  <a:uFillTx/>
                  <a:latin typeface="UVN Banh Mi" pitchFamily="2" charset="0"/>
                  <a:ea typeface="LNTH-LuoLuoNotangYuanTi 1" pitchFamily="2" charset="-128"/>
                  <a:cs typeface="LNTH-LuoLuoNotangYuanTi 1" pitchFamily="2" charset="-128"/>
                </a:rPr>
                <a:t>CỦNG CỐ</a:t>
              </a:r>
            </a:p>
          </p:txBody>
        </p:sp>
        <p:sp>
          <p:nvSpPr>
            <p:cNvPr id="9" name="TextBox 12">
              <a:extLst>
                <a:ext uri="{FF2B5EF4-FFF2-40B4-BE49-F238E27FC236}">
                  <a16:creationId xmlns:a16="http://schemas.microsoft.com/office/drawing/2014/main" id="{632A94BF-FE2B-D244-38D5-607142556370}"/>
                </a:ext>
              </a:extLst>
            </p:cNvPr>
            <p:cNvSpPr txBox="1"/>
            <p:nvPr/>
          </p:nvSpPr>
          <p:spPr>
            <a:xfrm>
              <a:off x="1575311" y="446037"/>
              <a:ext cx="11171227" cy="22502140"/>
            </a:xfrm>
            <a:prstGeom prst="rect">
              <a:avLst/>
            </a:prstGeom>
            <a:noFill/>
          </p:spPr>
          <p:txBody>
            <a:bodyPr wrap="square">
              <a:spAutoFit/>
            </a:bodyPr>
            <a:lstStyle/>
            <a:p>
              <a:pPr marL="0" marR="0" lvl="0" indent="0" algn="ctr" defTabSz="914400" rtl="0" eaLnBrk="1" fontAlgn="base" latinLnBrk="0" hangingPunct="1">
                <a:lnSpc>
                  <a:spcPct val="120000"/>
                </a:lnSpc>
                <a:spcBef>
                  <a:spcPts val="0"/>
                </a:spcBef>
                <a:spcAft>
                  <a:spcPts val="600"/>
                </a:spcAft>
                <a:buClrTx/>
                <a:buSzTx/>
                <a:buFontTx/>
                <a:buNone/>
                <a:tabLst/>
                <a:defRPr/>
              </a:pPr>
              <a:r>
                <a:rPr lang="sv-SE" sz="17400" b="1">
                  <a:ln w="19050">
                    <a:solidFill>
                      <a:schemeClr val="tx1"/>
                    </a:solidFill>
                    <a:prstDash val="solid"/>
                  </a:ln>
                  <a:solidFill>
                    <a:srgbClr val="99FF99"/>
                  </a:solidFill>
                  <a:effectLst>
                    <a:outerShdw blurRad="12700" dist="38100" dir="2700000" algn="tl" rotWithShape="0">
                      <a:srgbClr val="5B9BD5">
                        <a:lumMod val="60000"/>
                        <a:lumOff val="40000"/>
                      </a:srgbClr>
                    </a:outerShdw>
                  </a:effectLst>
                  <a:latin typeface="UVN Banh Mi" pitchFamily="2" charset="0"/>
                  <a:ea typeface="LNTH-LuoLuoNotangYuanTi 1" pitchFamily="2" charset="-128"/>
                  <a:cs typeface="LNTH-LuoLuoNotangYuanTi 1" pitchFamily="2" charset="-128"/>
                </a:rPr>
                <a:t>C</a:t>
              </a:r>
              <a:r>
                <a:rPr lang="sv-SE" sz="17400" b="1">
                  <a:ln w="19050">
                    <a:solidFill>
                      <a:schemeClr val="tx1"/>
                    </a:solidFill>
                    <a:prstDash val="solid"/>
                  </a:ln>
                  <a:solidFill>
                    <a:srgbClr val="FFFF99"/>
                  </a:solidFill>
                  <a:effectLst>
                    <a:outerShdw blurRad="12700" dist="38100" dir="2700000" algn="tl" rotWithShape="0">
                      <a:srgbClr val="5B9BD5">
                        <a:lumMod val="60000"/>
                        <a:lumOff val="40000"/>
                      </a:srgbClr>
                    </a:outerShdw>
                  </a:effectLst>
                  <a:latin typeface="UVN Banh Mi" pitchFamily="2" charset="0"/>
                  <a:ea typeface="LNTH-LuoLuoNotangYuanTi 1" pitchFamily="2" charset="-128"/>
                  <a:cs typeface="LNTH-LuoLuoNotangYuanTi 1" pitchFamily="2" charset="-128"/>
                </a:rPr>
                <a:t>Ủ</a:t>
              </a:r>
              <a:r>
                <a:rPr lang="sv-SE" sz="17400" b="1">
                  <a:ln w="19050">
                    <a:solidFill>
                      <a:schemeClr val="tx1"/>
                    </a:solidFill>
                    <a:prstDash val="solid"/>
                  </a:ln>
                  <a:solidFill>
                    <a:srgbClr val="FF9999"/>
                  </a:solidFill>
                  <a:effectLst>
                    <a:outerShdw blurRad="12700" dist="38100" dir="2700000" algn="tl" rotWithShape="0">
                      <a:srgbClr val="5B9BD5">
                        <a:lumMod val="60000"/>
                        <a:lumOff val="40000"/>
                      </a:srgbClr>
                    </a:outerShdw>
                  </a:effectLst>
                  <a:latin typeface="UVN Banh Mi" pitchFamily="2" charset="0"/>
                  <a:ea typeface="LNTH-LuoLuoNotangYuanTi 1" pitchFamily="2" charset="-128"/>
                  <a:cs typeface="LNTH-LuoLuoNotangYuanTi 1" pitchFamily="2" charset="-128"/>
                </a:rPr>
                <a:t>N</a:t>
              </a:r>
              <a:r>
                <a:rPr lang="sv-SE" sz="17400" b="1">
                  <a:ln w="19050">
                    <a:solidFill>
                      <a:schemeClr val="tx1"/>
                    </a:solidFill>
                    <a:prstDash val="solid"/>
                  </a:ln>
                  <a:solidFill>
                    <a:srgbClr val="CC99FF"/>
                  </a:solidFill>
                  <a:effectLst>
                    <a:outerShdw blurRad="12700" dist="38100" dir="2700000" algn="tl" rotWithShape="0">
                      <a:srgbClr val="5B9BD5">
                        <a:lumMod val="60000"/>
                        <a:lumOff val="40000"/>
                      </a:srgbClr>
                    </a:outerShdw>
                  </a:effectLst>
                  <a:latin typeface="UVN Banh Mi" pitchFamily="2" charset="0"/>
                  <a:ea typeface="LNTH-LuoLuoNotangYuanTi 1" pitchFamily="2" charset="-128"/>
                  <a:cs typeface="LNTH-LuoLuoNotangYuanTi 1" pitchFamily="2" charset="-128"/>
                </a:rPr>
                <a:t>G</a:t>
              </a:r>
              <a:r>
                <a:rPr kumimoji="0" lang="sv-SE" sz="17400" b="1" i="0" u="none" strike="noStrike" kern="1200" cap="none" spc="0" normalizeH="0" baseline="0" noProof="0">
                  <a:ln w="19050">
                    <a:solidFill>
                      <a:schemeClr val="tx1"/>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LNTH-LuoLuoNotangYuanTi 1" pitchFamily="2" charset="-128"/>
                  <a:cs typeface="LNTH-LuoLuoNotangYuanTi 1" pitchFamily="2" charset="-128"/>
                </a:rPr>
                <a:t> </a:t>
              </a:r>
              <a:r>
                <a:rPr kumimoji="0" lang="sv-SE" sz="17400" b="1" i="0" u="none" strike="noStrike" kern="1200" cap="none" spc="0" normalizeH="0" baseline="0" noProof="0">
                  <a:ln w="19050">
                    <a:solidFill>
                      <a:schemeClr val="tx1"/>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LNTH-LuoLuoNotangYuanTi 1" pitchFamily="2" charset="-128"/>
                  <a:cs typeface="LNTH-LuoLuoNotangYuanTi 1" pitchFamily="2" charset="-128"/>
                </a:rPr>
                <a:t>C</a:t>
              </a:r>
              <a:r>
                <a:rPr kumimoji="0" lang="sv-SE" sz="17400" b="1" i="0" u="none" strike="noStrike" kern="1200" cap="none" spc="0" normalizeH="0" baseline="0" noProof="0">
                  <a:ln w="19050">
                    <a:solidFill>
                      <a:schemeClr val="tx1"/>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LNTH-LuoLuoNotangYuanTi 1" pitchFamily="2" charset="-128"/>
                  <a:cs typeface="LNTH-LuoLuoNotangYuanTi 1" pitchFamily="2" charset="-128"/>
                </a:rPr>
                <a:t>Ố</a:t>
              </a:r>
              <a:endParaRPr kumimoji="0" lang="sv-SE" sz="17400" b="1" i="0" u="none" strike="noStrike" kern="1200" cap="none" spc="0" normalizeH="0" baseline="0" noProof="0" dirty="0">
                <a:ln w="19050">
                  <a:solidFill>
                    <a:schemeClr val="tx1"/>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935441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9000" b="-6000"/>
          </a:stretch>
        </a:blipFill>
        <a:effectLst/>
      </p:bgPr>
    </p:bg>
    <p:spTree>
      <p:nvGrpSpPr>
        <p:cNvPr id="1" name=""/>
        <p:cNvGrpSpPr/>
        <p:nvPr/>
      </p:nvGrpSpPr>
      <p:grpSpPr>
        <a:xfrm>
          <a:off x="0" y="0"/>
          <a:ext cx="0" cy="0"/>
          <a:chOff x="0" y="0"/>
          <a:chExt cx="0" cy="0"/>
        </a:xfrm>
      </p:grpSpPr>
      <p:pic>
        <p:nvPicPr>
          <p:cNvPr id="4" name="Am-thanh-tra-loi-sai-www_tiengdong_com">
            <a:hlinkClick r:id="" action="ppaction://media"/>
            <a:extLst>
              <a:ext uri="{FF2B5EF4-FFF2-40B4-BE49-F238E27FC236}">
                <a16:creationId xmlns:a16="http://schemas.microsoft.com/office/drawing/2014/main" id="{FD2157EB-22F9-A239-C381-D911DD7490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477" y="632984"/>
            <a:ext cx="487363" cy="487363"/>
          </a:xfrm>
          <a:prstGeom prst="rect">
            <a:avLst/>
          </a:prstGeom>
        </p:spPr>
      </p:pic>
      <p:pic>
        <p:nvPicPr>
          <p:cNvPr id="5" name="Tieng-tinh-tinh-www_nhacchuongvui_com">
            <a:hlinkClick r:id="" action="ppaction://media"/>
            <a:extLst>
              <a:ext uri="{FF2B5EF4-FFF2-40B4-BE49-F238E27FC236}">
                <a16:creationId xmlns:a16="http://schemas.microsoft.com/office/drawing/2014/main" id="{D19693BC-6793-4990-918D-C6A3BDDB60C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0107" y="-242118"/>
            <a:ext cx="487363" cy="487363"/>
          </a:xfrm>
          <a:prstGeom prst="rect">
            <a:avLst/>
          </a:prstGeom>
        </p:spPr>
      </p:pic>
      <p:pic>
        <p:nvPicPr>
          <p:cNvPr id="6" name="Am-thanh-tra-loi-sai-www_tiengdong_com">
            <a:hlinkClick r:id="" action="ppaction://media"/>
            <a:extLst>
              <a:ext uri="{FF2B5EF4-FFF2-40B4-BE49-F238E27FC236}">
                <a16:creationId xmlns:a16="http://schemas.microsoft.com/office/drawing/2014/main" id="{62024C96-E70C-3C4B-1F79-D3A7895B77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2B2CCDA5-40B2-6A96-958C-9EE40F1216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477" y="2181496"/>
            <a:ext cx="487363" cy="487363"/>
          </a:xfrm>
          <a:prstGeom prst="rect">
            <a:avLst/>
          </a:prstGeom>
        </p:spPr>
      </p:pic>
      <p:sp>
        <p:nvSpPr>
          <p:cNvPr id="11" name="Plaque 14">
            <a:extLst>
              <a:ext uri="{FF2B5EF4-FFF2-40B4-BE49-F238E27FC236}">
                <a16:creationId xmlns:a16="http://schemas.microsoft.com/office/drawing/2014/main" id="{AD386F25-9F70-2322-E249-91ED578934DA}"/>
              </a:ext>
            </a:extLst>
          </p:cNvPr>
          <p:cNvSpPr/>
          <p:nvPr/>
        </p:nvSpPr>
        <p:spPr>
          <a:xfrm>
            <a:off x="350571" y="539533"/>
            <a:ext cx="11490857"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70C0"/>
                </a:solidFill>
              </a:rPr>
              <a:t>Vùng Nam Bộ có mấy dạng nhà ở?</a:t>
            </a:r>
          </a:p>
        </p:txBody>
      </p:sp>
      <p:grpSp>
        <p:nvGrpSpPr>
          <p:cNvPr id="12" name="Group 18">
            <a:extLst>
              <a:ext uri="{FF2B5EF4-FFF2-40B4-BE49-F238E27FC236}">
                <a16:creationId xmlns:a16="http://schemas.microsoft.com/office/drawing/2014/main" id="{0C16B611-FD5E-A881-A5B6-320222CFB854}"/>
              </a:ext>
            </a:extLst>
          </p:cNvPr>
          <p:cNvGrpSpPr/>
          <p:nvPr/>
        </p:nvGrpSpPr>
        <p:grpSpPr>
          <a:xfrm>
            <a:off x="346578" y="2961441"/>
            <a:ext cx="5413796" cy="1380931"/>
            <a:chOff x="261306" y="4457700"/>
            <a:chExt cx="8120694" cy="2071397"/>
          </a:xfrm>
        </p:grpSpPr>
        <p:sp>
          <p:nvSpPr>
            <p:cNvPr id="13" name="a">
              <a:extLst>
                <a:ext uri="{FF2B5EF4-FFF2-40B4-BE49-F238E27FC236}">
                  <a16:creationId xmlns:a16="http://schemas.microsoft.com/office/drawing/2014/main" id="{088E141C-9292-C3FE-010C-20E29177892E}"/>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srgbClr val="C00000"/>
                  </a:solidFill>
                  <a:latin typeface="Calibri" panose="020F0502020204030204"/>
                </a:rPr>
                <a:t>1</a:t>
              </a:r>
              <a:endParaRPr lang="en-US" sz="6600" b="1" dirty="0">
                <a:solidFill>
                  <a:srgbClr val="C00000"/>
                </a:solidFill>
                <a:latin typeface="Calibri" panose="020F0502020204030204"/>
              </a:endParaRPr>
            </a:p>
          </p:txBody>
        </p:sp>
        <p:pic>
          <p:nvPicPr>
            <p:cNvPr id="14" name="Picture 4">
              <a:extLst>
                <a:ext uri="{FF2B5EF4-FFF2-40B4-BE49-F238E27FC236}">
                  <a16:creationId xmlns:a16="http://schemas.microsoft.com/office/drawing/2014/main" id="{C82B196E-0DC2-A201-2335-22E7B7188BF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1306" y="4590362"/>
              <a:ext cx="1635021" cy="1811658"/>
            </a:xfrm>
            <a:prstGeom prst="rect">
              <a:avLst/>
            </a:prstGeom>
          </p:spPr>
        </p:pic>
      </p:grpSp>
      <p:grpSp>
        <p:nvGrpSpPr>
          <p:cNvPr id="15" name="Group 19">
            <a:extLst>
              <a:ext uri="{FF2B5EF4-FFF2-40B4-BE49-F238E27FC236}">
                <a16:creationId xmlns:a16="http://schemas.microsoft.com/office/drawing/2014/main" id="{69A070C8-31A5-9635-F807-134BD61AE6C1}"/>
              </a:ext>
            </a:extLst>
          </p:cNvPr>
          <p:cNvGrpSpPr/>
          <p:nvPr/>
        </p:nvGrpSpPr>
        <p:grpSpPr>
          <a:xfrm>
            <a:off x="6280832" y="2944734"/>
            <a:ext cx="5317213" cy="1380931"/>
            <a:chOff x="9092412" y="4457700"/>
            <a:chExt cx="7975819" cy="2071397"/>
          </a:xfrm>
        </p:grpSpPr>
        <p:sp>
          <p:nvSpPr>
            <p:cNvPr id="16" name="b">
              <a:extLst>
                <a:ext uri="{FF2B5EF4-FFF2-40B4-BE49-F238E27FC236}">
                  <a16:creationId xmlns:a16="http://schemas.microsoft.com/office/drawing/2014/main" id="{BD90E09B-F226-57D3-A515-5AEBFF2E878C}"/>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srgbClr val="C00000"/>
                  </a:solidFill>
                  <a:latin typeface="Calibri" panose="020F0502020204030204"/>
                </a:rPr>
                <a:t>2</a:t>
              </a:r>
              <a:endParaRPr lang="en-US" sz="8800" b="1" dirty="0">
                <a:solidFill>
                  <a:srgbClr val="C00000"/>
                </a:solidFill>
                <a:latin typeface="Calibri" panose="020F0502020204030204"/>
              </a:endParaRPr>
            </a:p>
          </p:txBody>
        </p:sp>
        <p:pic>
          <p:nvPicPr>
            <p:cNvPr id="17" name="Picture 11">
              <a:extLst>
                <a:ext uri="{FF2B5EF4-FFF2-40B4-BE49-F238E27FC236}">
                  <a16:creationId xmlns:a16="http://schemas.microsoft.com/office/drawing/2014/main" id="{A28F0586-9458-CA1B-47DD-EFDA4A25532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092412" y="4674503"/>
              <a:ext cx="1510072" cy="1680192"/>
            </a:xfrm>
            <a:prstGeom prst="rect">
              <a:avLst/>
            </a:prstGeom>
          </p:spPr>
        </p:pic>
      </p:grpSp>
      <p:grpSp>
        <p:nvGrpSpPr>
          <p:cNvPr id="18" name="Group 23">
            <a:extLst>
              <a:ext uri="{FF2B5EF4-FFF2-40B4-BE49-F238E27FC236}">
                <a16:creationId xmlns:a16="http://schemas.microsoft.com/office/drawing/2014/main" id="{229B421A-A90A-DD0B-E8C0-4E30A2EBDB1D}"/>
              </a:ext>
            </a:extLst>
          </p:cNvPr>
          <p:cNvGrpSpPr/>
          <p:nvPr/>
        </p:nvGrpSpPr>
        <p:grpSpPr>
          <a:xfrm>
            <a:off x="346578" y="4953039"/>
            <a:ext cx="5394065" cy="1380931"/>
            <a:chOff x="290902" y="7429560"/>
            <a:chExt cx="8091098" cy="2071397"/>
          </a:xfrm>
        </p:grpSpPr>
        <p:sp>
          <p:nvSpPr>
            <p:cNvPr id="19" name="c">
              <a:extLst>
                <a:ext uri="{FF2B5EF4-FFF2-40B4-BE49-F238E27FC236}">
                  <a16:creationId xmlns:a16="http://schemas.microsoft.com/office/drawing/2014/main" id="{7AEC6236-F424-9132-708E-BAC94606957A}"/>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srgbClr val="C00000"/>
                  </a:solidFill>
                  <a:latin typeface="Calibri" panose="020F0502020204030204"/>
                </a:rPr>
                <a:t>3</a:t>
              </a:r>
              <a:endParaRPr lang="en-US" sz="8800" b="1" dirty="0">
                <a:solidFill>
                  <a:srgbClr val="C00000"/>
                </a:solidFill>
                <a:latin typeface="Calibri" panose="020F0502020204030204"/>
              </a:endParaRPr>
            </a:p>
          </p:txBody>
        </p:sp>
        <p:pic>
          <p:nvPicPr>
            <p:cNvPr id="20" name="Picture 12">
              <a:extLst>
                <a:ext uri="{FF2B5EF4-FFF2-40B4-BE49-F238E27FC236}">
                  <a16:creationId xmlns:a16="http://schemas.microsoft.com/office/drawing/2014/main" id="{B14B21DC-F7B2-8B75-94CC-BE49A391B43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0902" y="7611927"/>
              <a:ext cx="1634189" cy="1783562"/>
            </a:xfrm>
            <a:prstGeom prst="rect">
              <a:avLst/>
            </a:prstGeom>
          </p:spPr>
        </p:pic>
      </p:grpSp>
      <p:grpSp>
        <p:nvGrpSpPr>
          <p:cNvPr id="21" name="Group 22">
            <a:extLst>
              <a:ext uri="{FF2B5EF4-FFF2-40B4-BE49-F238E27FC236}">
                <a16:creationId xmlns:a16="http://schemas.microsoft.com/office/drawing/2014/main" id="{D9A75961-747B-31AA-A967-7618CD8E0787}"/>
              </a:ext>
            </a:extLst>
          </p:cNvPr>
          <p:cNvGrpSpPr/>
          <p:nvPr/>
        </p:nvGrpSpPr>
        <p:grpSpPr>
          <a:xfrm>
            <a:off x="6289823" y="4920397"/>
            <a:ext cx="5363155" cy="1380931"/>
            <a:chOff x="9023496" y="7429559"/>
            <a:chExt cx="8044733" cy="2071397"/>
          </a:xfrm>
        </p:grpSpPr>
        <p:sp>
          <p:nvSpPr>
            <p:cNvPr id="22" name="d">
              <a:extLst>
                <a:ext uri="{FF2B5EF4-FFF2-40B4-BE49-F238E27FC236}">
                  <a16:creationId xmlns:a16="http://schemas.microsoft.com/office/drawing/2014/main" id="{5205E350-9D95-EA46-1618-70A0CD0CCD80}"/>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600" b="1">
                  <a:solidFill>
                    <a:srgbClr val="C00000"/>
                  </a:solidFill>
                  <a:latin typeface="Calibri" panose="020F0502020204030204"/>
                </a:rPr>
                <a:t>4</a:t>
              </a:r>
              <a:endParaRPr lang="en-US" sz="8800" b="1" dirty="0">
                <a:solidFill>
                  <a:srgbClr val="C00000"/>
                </a:solidFill>
                <a:latin typeface="Calibri" panose="020F0502020204030204"/>
              </a:endParaRPr>
            </a:p>
          </p:txBody>
        </p:sp>
        <p:pic>
          <p:nvPicPr>
            <p:cNvPr id="23" name="Picture 13">
              <a:extLst>
                <a:ext uri="{FF2B5EF4-FFF2-40B4-BE49-F238E27FC236}">
                  <a16:creationId xmlns:a16="http://schemas.microsoft.com/office/drawing/2014/main" id="{46F87BC7-743D-5131-24B9-8A68F358EA6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023496" y="7719196"/>
              <a:ext cx="1357830" cy="1492121"/>
            </a:xfrm>
            <a:prstGeom prst="rect">
              <a:avLst/>
            </a:prstGeom>
          </p:spPr>
        </p:pic>
      </p:grpSp>
      <p:pic>
        <p:nvPicPr>
          <p:cNvPr id="24" name="Đúng">
            <a:extLst>
              <a:ext uri="{FF2B5EF4-FFF2-40B4-BE49-F238E27FC236}">
                <a16:creationId xmlns:a16="http://schemas.microsoft.com/office/drawing/2014/main" id="{541F8287-CB93-D190-1E22-740680DDB403}"/>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83767" y="4932892"/>
            <a:ext cx="1486303" cy="1189041"/>
          </a:xfrm>
          <a:prstGeom prst="rect">
            <a:avLst/>
          </a:prstGeom>
        </p:spPr>
      </p:pic>
    </p:spTree>
    <p:extLst>
      <p:ext uri="{BB962C8B-B14F-4D97-AF65-F5344CB8AC3E}">
        <p14:creationId xmlns:p14="http://schemas.microsoft.com/office/powerpoint/2010/main" val="4138549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18"/>
                                            </p:tgtEl>
                                            <p:attrNameLst>
                                              <p:attrName>style.visibility</p:attrName>
                                            </p:attrNameLst>
                                          </p:cBhvr>
                                          <p:to>
                                            <p:strVal val="visible"/>
                                          </p:to>
                                        </p:set>
                                        <p:anim calcmode="lin" valueType="num" p14:bounceEnd="72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14:bounceEnd="72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1"/>
                                            </p:tgtEl>
                                            <p:attrNameLst>
                                              <p:attrName>style.visibility</p:attrName>
                                            </p:attrNameLst>
                                          </p:cBhvr>
                                          <p:to>
                                            <p:strVal val="visible"/>
                                          </p:to>
                                        </p:set>
                                        <p:anim calcmode="lin" valueType="num" p14:bounceEnd="72000">
                                          <p:cBhvr additive="base">
                                            <p:cTn id="19" dur="1000" fill="hold"/>
                                            <p:tgtEl>
                                              <p:spTgt spid="21"/>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4"/>
                                            </p:tgtEl>
                                          </p:cBhvr>
                                        </p:cmd>
                                      </p:childTnLst>
                                    </p:cTn>
                                  </p:par>
                                  <p:par>
                                    <p:cTn id="26" presetID="26" presetClass="emph" presetSubtype="0" fill="hold"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10"/>
                                            </p:tgtEl>
                                          </p:cBhvr>
                                        </p:cmd>
                                      </p:childTnLst>
                                    </p:cTn>
                                  </p:par>
                                  <p:par>
                                    <p:cTn id="34" presetID="26" presetClass="emph" presetSubtype="0" fill="hold" nodeType="withEffect">
                                      <p:stCondLst>
                                        <p:cond delay="0"/>
                                      </p:stCondLst>
                                      <p:childTnLst>
                                        <p:animEffect transition="out" filter="fade">
                                          <p:cBhvr>
                                            <p:cTn id="35" dur="500" tmFilter="0, 0; .2, .5; .8, .5; 1, 0"/>
                                            <p:tgtEl>
                                              <p:spTgt spid="18"/>
                                            </p:tgtEl>
                                          </p:cBhvr>
                                        </p:animEffect>
                                        <p:animScale>
                                          <p:cBhvr>
                                            <p:cTn id="36"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1"/>
                                            </p:tgtEl>
                                          </p:cBhvr>
                                        </p:animEffect>
                                        <p:animScale>
                                          <p:cBhvr>
                                            <p:cTn id="42" dur="250" autoRev="1" fill="hold"/>
                                            <p:tgtEl>
                                              <p:spTgt spid="21"/>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 calcmode="lin" valueType="num">
                                          <p:cBhvr>
                                            <p:cTn id="47" dur="500" fill="hold"/>
                                            <p:tgtEl>
                                              <p:spTgt spid="24"/>
                                            </p:tgtEl>
                                            <p:attrNameLst>
                                              <p:attrName>style.rotation</p:attrName>
                                            </p:attrNameLst>
                                          </p:cBhvr>
                                          <p:tavLst>
                                            <p:tav tm="0">
                                              <p:val>
                                                <p:fltVal val="360"/>
                                              </p:val>
                                            </p:tav>
                                            <p:tav tm="100000">
                                              <p:val>
                                                <p:fltVal val="0"/>
                                              </p:val>
                                            </p:tav>
                                          </p:tavLst>
                                        </p:anim>
                                        <p:animEffect transition="in" filter="fade">
                                          <p:cBhvr>
                                            <p:cTn id="48" dur="500"/>
                                            <p:tgtEl>
                                              <p:spTgt spid="24"/>
                                            </p:tgtEl>
                                          </p:cBhvr>
                                        </p:animEffect>
                                      </p:childTnLst>
                                    </p:cTn>
                                  </p:par>
                                  <p:par>
                                    <p:cTn id="49" presetID="1" presetClass="mediacall" presetSubtype="0" fill="hold" nodeType="withEffect">
                                      <p:stCondLst>
                                        <p:cond delay="0"/>
                                      </p:stCondLst>
                                      <p:childTnLst>
                                        <p:cmd type="call" cmd="playFrom(0.0)">
                                          <p:cBhvr>
                                            <p:cTn id="50" dur="3448" fill="hold"/>
                                            <p:tgtEl>
                                              <p:spTgt spid="5"/>
                                            </p:tgtEl>
                                          </p:cBhvr>
                                        </p:cmd>
                                      </p:childTnLst>
                                    </p:cTn>
                                  </p:par>
                                  <p:par>
                                    <p:cTn id="51" presetID="32" presetClass="emph" presetSubtype="0" fill="hold" nodeType="withEffect">
                                      <p:stCondLst>
                                        <p:cond delay="200"/>
                                      </p:stCondLst>
                                      <p:childTnLst>
                                        <p:animRot by="120000">
                                          <p:cBhvr>
                                            <p:cTn id="52" dur="100" fill="hold">
                                              <p:stCondLst>
                                                <p:cond delay="0"/>
                                              </p:stCondLst>
                                            </p:cTn>
                                            <p:tgtEl>
                                              <p:spTgt spid="24"/>
                                            </p:tgtEl>
                                            <p:attrNameLst>
                                              <p:attrName>r</p:attrName>
                                            </p:attrNameLst>
                                          </p:cBhvr>
                                        </p:animRot>
                                        <p:animRot by="-240000">
                                          <p:cBhvr>
                                            <p:cTn id="53" dur="200" fill="hold">
                                              <p:stCondLst>
                                                <p:cond delay="200"/>
                                              </p:stCondLst>
                                            </p:cTn>
                                            <p:tgtEl>
                                              <p:spTgt spid="24"/>
                                            </p:tgtEl>
                                            <p:attrNameLst>
                                              <p:attrName>r</p:attrName>
                                            </p:attrNameLst>
                                          </p:cBhvr>
                                        </p:animRot>
                                        <p:animRot by="240000">
                                          <p:cBhvr>
                                            <p:cTn id="54" dur="200" fill="hold">
                                              <p:stCondLst>
                                                <p:cond delay="400"/>
                                              </p:stCondLst>
                                            </p:cTn>
                                            <p:tgtEl>
                                              <p:spTgt spid="24"/>
                                            </p:tgtEl>
                                            <p:attrNameLst>
                                              <p:attrName>r</p:attrName>
                                            </p:attrNameLst>
                                          </p:cBhvr>
                                        </p:animRot>
                                        <p:animRot by="-240000">
                                          <p:cBhvr>
                                            <p:cTn id="55" dur="200" fill="hold">
                                              <p:stCondLst>
                                                <p:cond delay="600"/>
                                              </p:stCondLst>
                                            </p:cTn>
                                            <p:tgtEl>
                                              <p:spTgt spid="24"/>
                                            </p:tgtEl>
                                            <p:attrNameLst>
                                              <p:attrName>r</p:attrName>
                                            </p:attrNameLst>
                                          </p:cBhvr>
                                        </p:animRot>
                                        <p:animRot by="120000">
                                          <p:cBhvr>
                                            <p:cTn id="56" dur="200" fill="hold">
                                              <p:stCondLst>
                                                <p:cond delay="800"/>
                                              </p:stCondLst>
                                            </p:cTn>
                                            <p:tgtEl>
                                              <p:spTgt spid="24"/>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12"/>
                                            </p:tgtEl>
                                            <p:attrNameLst>
                                              <p:attrName>ppt_w</p:attrName>
                                            </p:attrNameLst>
                                          </p:cBhvr>
                                          <p:tavLst>
                                            <p:tav tm="0">
                                              <p:val>
                                                <p:strVal val="ppt_w"/>
                                              </p:val>
                                            </p:tav>
                                            <p:tav tm="100000">
                                              <p:val>
                                                <p:fltVal val="0"/>
                                              </p:val>
                                            </p:tav>
                                          </p:tavLst>
                                        </p:anim>
                                        <p:anim calcmode="lin" valueType="num">
                                          <p:cBhvr>
                                            <p:cTn id="59" dur="1000"/>
                                            <p:tgtEl>
                                              <p:spTgt spid="12"/>
                                            </p:tgtEl>
                                            <p:attrNameLst>
                                              <p:attrName>ppt_h</p:attrName>
                                            </p:attrNameLst>
                                          </p:cBhvr>
                                          <p:tavLst>
                                            <p:tav tm="0">
                                              <p:val>
                                                <p:strVal val="ppt_h"/>
                                              </p:val>
                                            </p:tav>
                                            <p:tav tm="100000">
                                              <p:val>
                                                <p:fltVal val="0"/>
                                              </p:val>
                                            </p:tav>
                                          </p:tavLst>
                                        </p:anim>
                                        <p:anim calcmode="lin" valueType="num">
                                          <p:cBhvr>
                                            <p:cTn id="60" dur="1000"/>
                                            <p:tgtEl>
                                              <p:spTgt spid="12"/>
                                            </p:tgtEl>
                                            <p:attrNameLst>
                                              <p:attrName>style.rotation</p:attrName>
                                            </p:attrNameLst>
                                          </p:cBhvr>
                                          <p:tavLst>
                                            <p:tav tm="0">
                                              <p:val>
                                                <p:fltVal val="0"/>
                                              </p:val>
                                            </p:tav>
                                            <p:tav tm="100000">
                                              <p:val>
                                                <p:fltVal val="90"/>
                                              </p:val>
                                            </p:tav>
                                          </p:tavLst>
                                        </p:anim>
                                        <p:animEffect transition="out" filter="fade">
                                          <p:cBhvr>
                                            <p:cTn id="61" dur="1000"/>
                                            <p:tgtEl>
                                              <p:spTgt spid="12"/>
                                            </p:tgtEl>
                                          </p:cBhvr>
                                        </p:animEffect>
                                        <p:set>
                                          <p:cBhvr>
                                            <p:cTn id="62" dur="1" fill="hold">
                                              <p:stCondLst>
                                                <p:cond delay="999"/>
                                              </p:stCondLst>
                                            </p:cTn>
                                            <p:tgtEl>
                                              <p:spTgt spid="12"/>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18"/>
                                            </p:tgtEl>
                                            <p:attrNameLst>
                                              <p:attrName>ppt_w</p:attrName>
                                            </p:attrNameLst>
                                          </p:cBhvr>
                                          <p:tavLst>
                                            <p:tav tm="0">
                                              <p:val>
                                                <p:strVal val="ppt_w"/>
                                              </p:val>
                                            </p:tav>
                                            <p:tav tm="100000">
                                              <p:val>
                                                <p:fltVal val="0"/>
                                              </p:val>
                                            </p:tav>
                                          </p:tavLst>
                                        </p:anim>
                                        <p:anim calcmode="lin" valueType="num">
                                          <p:cBhvr>
                                            <p:cTn id="65" dur="1000"/>
                                            <p:tgtEl>
                                              <p:spTgt spid="18"/>
                                            </p:tgtEl>
                                            <p:attrNameLst>
                                              <p:attrName>ppt_h</p:attrName>
                                            </p:attrNameLst>
                                          </p:cBhvr>
                                          <p:tavLst>
                                            <p:tav tm="0">
                                              <p:val>
                                                <p:strVal val="ppt_h"/>
                                              </p:val>
                                            </p:tav>
                                            <p:tav tm="100000">
                                              <p:val>
                                                <p:fltVal val="0"/>
                                              </p:val>
                                            </p:tav>
                                          </p:tavLst>
                                        </p:anim>
                                        <p:anim calcmode="lin" valueType="num">
                                          <p:cBhvr>
                                            <p:cTn id="66" dur="1000"/>
                                            <p:tgtEl>
                                              <p:spTgt spid="18"/>
                                            </p:tgtEl>
                                            <p:attrNameLst>
                                              <p:attrName>style.rotation</p:attrName>
                                            </p:attrNameLst>
                                          </p:cBhvr>
                                          <p:tavLst>
                                            <p:tav tm="0">
                                              <p:val>
                                                <p:fltVal val="0"/>
                                              </p:val>
                                            </p:tav>
                                            <p:tav tm="100000">
                                              <p:val>
                                                <p:fltVal val="90"/>
                                              </p:val>
                                            </p:tav>
                                          </p:tavLst>
                                        </p:anim>
                                        <p:animEffect transition="out" filter="fade">
                                          <p:cBhvr>
                                            <p:cTn id="67" dur="1000"/>
                                            <p:tgtEl>
                                              <p:spTgt spid="18"/>
                                            </p:tgtEl>
                                          </p:cBhvr>
                                        </p:animEffect>
                                        <p:set>
                                          <p:cBhvr>
                                            <p:cTn id="68" dur="1" fill="hold">
                                              <p:stCondLst>
                                                <p:cond delay="999"/>
                                              </p:stCondLst>
                                            </p:cTn>
                                            <p:tgtEl>
                                              <p:spTgt spid="18"/>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15"/>
                                            </p:tgtEl>
                                            <p:attrNameLst>
                                              <p:attrName>ppt_w</p:attrName>
                                            </p:attrNameLst>
                                          </p:cBhvr>
                                          <p:tavLst>
                                            <p:tav tm="0">
                                              <p:val>
                                                <p:strVal val="ppt_w"/>
                                              </p:val>
                                            </p:tav>
                                            <p:tav tm="100000">
                                              <p:val>
                                                <p:fltVal val="0"/>
                                              </p:val>
                                            </p:tav>
                                          </p:tavLst>
                                        </p:anim>
                                        <p:anim calcmode="lin" valueType="num">
                                          <p:cBhvr>
                                            <p:cTn id="71" dur="1000"/>
                                            <p:tgtEl>
                                              <p:spTgt spid="15"/>
                                            </p:tgtEl>
                                            <p:attrNameLst>
                                              <p:attrName>ppt_h</p:attrName>
                                            </p:attrNameLst>
                                          </p:cBhvr>
                                          <p:tavLst>
                                            <p:tav tm="0">
                                              <p:val>
                                                <p:strVal val="ppt_h"/>
                                              </p:val>
                                            </p:tav>
                                            <p:tav tm="100000">
                                              <p:val>
                                                <p:fltVal val="0"/>
                                              </p:val>
                                            </p:tav>
                                          </p:tavLst>
                                        </p:anim>
                                        <p:anim calcmode="lin" valueType="num">
                                          <p:cBhvr>
                                            <p:cTn id="72" dur="1000"/>
                                            <p:tgtEl>
                                              <p:spTgt spid="15"/>
                                            </p:tgtEl>
                                            <p:attrNameLst>
                                              <p:attrName>style.rotation</p:attrName>
                                            </p:attrNameLst>
                                          </p:cBhvr>
                                          <p:tavLst>
                                            <p:tav tm="0">
                                              <p:val>
                                                <p:fltVal val="0"/>
                                              </p:val>
                                            </p:tav>
                                            <p:tav tm="100000">
                                              <p:val>
                                                <p:fltVal val="90"/>
                                              </p:val>
                                            </p:tav>
                                          </p:tavLst>
                                        </p:anim>
                                        <p:animEffect transition="out" filter="fade">
                                          <p:cBhvr>
                                            <p:cTn id="73" dur="1000"/>
                                            <p:tgtEl>
                                              <p:spTgt spid="15"/>
                                            </p:tgtEl>
                                          </p:cBhvr>
                                        </p:animEffect>
                                        <p:set>
                                          <p:cBhvr>
                                            <p:cTn id="7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5"/>
                                            </p:tgtEl>
                                          </p:cBhvr>
                                        </p:animEffect>
                                        <p:animScale>
                                          <p:cBhvr>
                                            <p:cTn id="80" dur="250" autoRev="1" fill="hold"/>
                                            <p:tgtEl>
                                              <p:spTgt spid="15"/>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6"/>
                                            </p:tgtEl>
                                          </p:cBhvr>
                                        </p:cmd>
                                      </p:childTnLst>
                                    </p:cTn>
                                  </p:par>
                                </p:childTnLst>
                              </p:cTn>
                            </p:par>
                          </p:childTnLst>
                        </p:cTn>
                      </p:par>
                    </p:childTnLst>
                  </p:cTn>
                  <p:nextCondLst>
                    <p:cond evt="onClick" delay="0">
                      <p:tgtEl>
                        <p:spTgt spid="15"/>
                      </p:tgtEl>
                    </p:cond>
                  </p:nextCondLst>
                </p:seq>
                <p:audio>
                  <p:cMediaNode vol="80000">
                    <p:cTn id="83" fill="hold" display="0">
                      <p:stCondLst>
                        <p:cond delay="indefinite"/>
                      </p:stCondLst>
                      <p:endCondLst>
                        <p:cond evt="onStopAudio" delay="0">
                          <p:tgtEl>
                            <p:sldTgt/>
                          </p:tgtEl>
                        </p:cond>
                      </p:endCondLst>
                    </p:cTn>
                    <p:tgtEl>
                      <p:spTgt spid="4"/>
                    </p:tgtEl>
                  </p:cMediaNode>
                </p:audio>
                <p:audio>
                  <p:cMediaNode vol="80000">
                    <p:cTn id="84" fill="hold" display="0">
                      <p:stCondLst>
                        <p:cond delay="indefinite"/>
                      </p:stCondLst>
                      <p:endCondLst>
                        <p:cond evt="onStopAudio" delay="0">
                          <p:tgtEl>
                            <p:sldTgt/>
                          </p:tgtEl>
                        </p:cond>
                      </p:endCondLst>
                    </p:cTn>
                    <p:tgtEl>
                      <p:spTgt spid="5"/>
                    </p:tgtEl>
                  </p:cMediaNode>
                </p:audio>
                <p:audio>
                  <p:cMediaNode vol="80000">
                    <p:cTn id="85" fill="hold" display="0">
                      <p:stCondLst>
                        <p:cond delay="indefinite"/>
                      </p:stCondLst>
                      <p:endCondLst>
                        <p:cond evt="onStopAudio" delay="0">
                          <p:tgtEl>
                            <p:sldTgt/>
                          </p:tgtEl>
                        </p:cond>
                      </p:endCondLst>
                    </p:cTn>
                    <p:tgtEl>
                      <p:spTgt spid="6"/>
                    </p:tgtEl>
                  </p:cMediaNode>
                </p:audio>
                <p:audio>
                  <p:cMediaNode vol="80000">
                    <p:cTn id="86" fill="hold" display="0">
                      <p:stCondLst>
                        <p:cond delay="indefinite"/>
                      </p:stCondLst>
                      <p:endCondLst>
                        <p:cond evt="onStopAudio" delay="0">
                          <p:tgtEl>
                            <p:sldTgt/>
                          </p:tgtEl>
                        </p:cond>
                      </p:endCondLst>
                    </p:cTn>
                    <p:tgtEl>
                      <p:spTgt spid="10"/>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4"/>
                                            </p:tgtEl>
                                          </p:cBhvr>
                                        </p:cmd>
                                      </p:childTnLst>
                                    </p:cTn>
                                  </p:par>
                                  <p:par>
                                    <p:cTn id="26" presetID="26" presetClass="emph" presetSubtype="0" fill="hold"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10"/>
                                            </p:tgtEl>
                                          </p:cBhvr>
                                        </p:cmd>
                                      </p:childTnLst>
                                    </p:cTn>
                                  </p:par>
                                  <p:par>
                                    <p:cTn id="34" presetID="26" presetClass="emph" presetSubtype="0" fill="hold" nodeType="withEffect">
                                      <p:stCondLst>
                                        <p:cond delay="0"/>
                                      </p:stCondLst>
                                      <p:childTnLst>
                                        <p:animEffect transition="out" filter="fade">
                                          <p:cBhvr>
                                            <p:cTn id="35" dur="500" tmFilter="0, 0; .2, .5; .8, .5; 1, 0"/>
                                            <p:tgtEl>
                                              <p:spTgt spid="18"/>
                                            </p:tgtEl>
                                          </p:cBhvr>
                                        </p:animEffect>
                                        <p:animScale>
                                          <p:cBhvr>
                                            <p:cTn id="36"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1"/>
                                            </p:tgtEl>
                                          </p:cBhvr>
                                        </p:animEffect>
                                        <p:animScale>
                                          <p:cBhvr>
                                            <p:cTn id="42" dur="250" autoRev="1" fill="hold"/>
                                            <p:tgtEl>
                                              <p:spTgt spid="21"/>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 calcmode="lin" valueType="num">
                                          <p:cBhvr>
                                            <p:cTn id="47" dur="500" fill="hold"/>
                                            <p:tgtEl>
                                              <p:spTgt spid="24"/>
                                            </p:tgtEl>
                                            <p:attrNameLst>
                                              <p:attrName>style.rotation</p:attrName>
                                            </p:attrNameLst>
                                          </p:cBhvr>
                                          <p:tavLst>
                                            <p:tav tm="0">
                                              <p:val>
                                                <p:fltVal val="360"/>
                                              </p:val>
                                            </p:tav>
                                            <p:tav tm="100000">
                                              <p:val>
                                                <p:fltVal val="0"/>
                                              </p:val>
                                            </p:tav>
                                          </p:tavLst>
                                        </p:anim>
                                        <p:animEffect transition="in" filter="fade">
                                          <p:cBhvr>
                                            <p:cTn id="48" dur="500"/>
                                            <p:tgtEl>
                                              <p:spTgt spid="24"/>
                                            </p:tgtEl>
                                          </p:cBhvr>
                                        </p:animEffect>
                                      </p:childTnLst>
                                    </p:cTn>
                                  </p:par>
                                  <p:par>
                                    <p:cTn id="49" presetID="1" presetClass="mediacall" presetSubtype="0" fill="hold" nodeType="withEffect">
                                      <p:stCondLst>
                                        <p:cond delay="0"/>
                                      </p:stCondLst>
                                      <p:childTnLst>
                                        <p:cmd type="call" cmd="playFrom(0.0)">
                                          <p:cBhvr>
                                            <p:cTn id="50" dur="3448" fill="hold"/>
                                            <p:tgtEl>
                                              <p:spTgt spid="5"/>
                                            </p:tgtEl>
                                          </p:cBhvr>
                                        </p:cmd>
                                      </p:childTnLst>
                                    </p:cTn>
                                  </p:par>
                                  <p:par>
                                    <p:cTn id="51" presetID="32" presetClass="emph" presetSubtype="0" fill="hold" nodeType="withEffect">
                                      <p:stCondLst>
                                        <p:cond delay="200"/>
                                      </p:stCondLst>
                                      <p:childTnLst>
                                        <p:animRot by="120000">
                                          <p:cBhvr>
                                            <p:cTn id="52" dur="100" fill="hold">
                                              <p:stCondLst>
                                                <p:cond delay="0"/>
                                              </p:stCondLst>
                                            </p:cTn>
                                            <p:tgtEl>
                                              <p:spTgt spid="24"/>
                                            </p:tgtEl>
                                            <p:attrNameLst>
                                              <p:attrName>r</p:attrName>
                                            </p:attrNameLst>
                                          </p:cBhvr>
                                        </p:animRot>
                                        <p:animRot by="-240000">
                                          <p:cBhvr>
                                            <p:cTn id="53" dur="200" fill="hold">
                                              <p:stCondLst>
                                                <p:cond delay="200"/>
                                              </p:stCondLst>
                                            </p:cTn>
                                            <p:tgtEl>
                                              <p:spTgt spid="24"/>
                                            </p:tgtEl>
                                            <p:attrNameLst>
                                              <p:attrName>r</p:attrName>
                                            </p:attrNameLst>
                                          </p:cBhvr>
                                        </p:animRot>
                                        <p:animRot by="240000">
                                          <p:cBhvr>
                                            <p:cTn id="54" dur="200" fill="hold">
                                              <p:stCondLst>
                                                <p:cond delay="400"/>
                                              </p:stCondLst>
                                            </p:cTn>
                                            <p:tgtEl>
                                              <p:spTgt spid="24"/>
                                            </p:tgtEl>
                                            <p:attrNameLst>
                                              <p:attrName>r</p:attrName>
                                            </p:attrNameLst>
                                          </p:cBhvr>
                                        </p:animRot>
                                        <p:animRot by="-240000">
                                          <p:cBhvr>
                                            <p:cTn id="55" dur="200" fill="hold">
                                              <p:stCondLst>
                                                <p:cond delay="600"/>
                                              </p:stCondLst>
                                            </p:cTn>
                                            <p:tgtEl>
                                              <p:spTgt spid="24"/>
                                            </p:tgtEl>
                                            <p:attrNameLst>
                                              <p:attrName>r</p:attrName>
                                            </p:attrNameLst>
                                          </p:cBhvr>
                                        </p:animRot>
                                        <p:animRot by="120000">
                                          <p:cBhvr>
                                            <p:cTn id="56" dur="200" fill="hold">
                                              <p:stCondLst>
                                                <p:cond delay="800"/>
                                              </p:stCondLst>
                                            </p:cTn>
                                            <p:tgtEl>
                                              <p:spTgt spid="24"/>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12"/>
                                            </p:tgtEl>
                                            <p:attrNameLst>
                                              <p:attrName>ppt_w</p:attrName>
                                            </p:attrNameLst>
                                          </p:cBhvr>
                                          <p:tavLst>
                                            <p:tav tm="0">
                                              <p:val>
                                                <p:strVal val="ppt_w"/>
                                              </p:val>
                                            </p:tav>
                                            <p:tav tm="100000">
                                              <p:val>
                                                <p:fltVal val="0"/>
                                              </p:val>
                                            </p:tav>
                                          </p:tavLst>
                                        </p:anim>
                                        <p:anim calcmode="lin" valueType="num">
                                          <p:cBhvr>
                                            <p:cTn id="59" dur="1000"/>
                                            <p:tgtEl>
                                              <p:spTgt spid="12"/>
                                            </p:tgtEl>
                                            <p:attrNameLst>
                                              <p:attrName>ppt_h</p:attrName>
                                            </p:attrNameLst>
                                          </p:cBhvr>
                                          <p:tavLst>
                                            <p:tav tm="0">
                                              <p:val>
                                                <p:strVal val="ppt_h"/>
                                              </p:val>
                                            </p:tav>
                                            <p:tav tm="100000">
                                              <p:val>
                                                <p:fltVal val="0"/>
                                              </p:val>
                                            </p:tav>
                                          </p:tavLst>
                                        </p:anim>
                                        <p:anim calcmode="lin" valueType="num">
                                          <p:cBhvr>
                                            <p:cTn id="60" dur="1000"/>
                                            <p:tgtEl>
                                              <p:spTgt spid="12"/>
                                            </p:tgtEl>
                                            <p:attrNameLst>
                                              <p:attrName>style.rotation</p:attrName>
                                            </p:attrNameLst>
                                          </p:cBhvr>
                                          <p:tavLst>
                                            <p:tav tm="0">
                                              <p:val>
                                                <p:fltVal val="0"/>
                                              </p:val>
                                            </p:tav>
                                            <p:tav tm="100000">
                                              <p:val>
                                                <p:fltVal val="90"/>
                                              </p:val>
                                            </p:tav>
                                          </p:tavLst>
                                        </p:anim>
                                        <p:animEffect transition="out" filter="fade">
                                          <p:cBhvr>
                                            <p:cTn id="61" dur="1000"/>
                                            <p:tgtEl>
                                              <p:spTgt spid="12"/>
                                            </p:tgtEl>
                                          </p:cBhvr>
                                        </p:animEffect>
                                        <p:set>
                                          <p:cBhvr>
                                            <p:cTn id="62" dur="1" fill="hold">
                                              <p:stCondLst>
                                                <p:cond delay="999"/>
                                              </p:stCondLst>
                                            </p:cTn>
                                            <p:tgtEl>
                                              <p:spTgt spid="12"/>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18"/>
                                            </p:tgtEl>
                                            <p:attrNameLst>
                                              <p:attrName>ppt_w</p:attrName>
                                            </p:attrNameLst>
                                          </p:cBhvr>
                                          <p:tavLst>
                                            <p:tav tm="0">
                                              <p:val>
                                                <p:strVal val="ppt_w"/>
                                              </p:val>
                                            </p:tav>
                                            <p:tav tm="100000">
                                              <p:val>
                                                <p:fltVal val="0"/>
                                              </p:val>
                                            </p:tav>
                                          </p:tavLst>
                                        </p:anim>
                                        <p:anim calcmode="lin" valueType="num">
                                          <p:cBhvr>
                                            <p:cTn id="65" dur="1000"/>
                                            <p:tgtEl>
                                              <p:spTgt spid="18"/>
                                            </p:tgtEl>
                                            <p:attrNameLst>
                                              <p:attrName>ppt_h</p:attrName>
                                            </p:attrNameLst>
                                          </p:cBhvr>
                                          <p:tavLst>
                                            <p:tav tm="0">
                                              <p:val>
                                                <p:strVal val="ppt_h"/>
                                              </p:val>
                                            </p:tav>
                                            <p:tav tm="100000">
                                              <p:val>
                                                <p:fltVal val="0"/>
                                              </p:val>
                                            </p:tav>
                                          </p:tavLst>
                                        </p:anim>
                                        <p:anim calcmode="lin" valueType="num">
                                          <p:cBhvr>
                                            <p:cTn id="66" dur="1000"/>
                                            <p:tgtEl>
                                              <p:spTgt spid="18"/>
                                            </p:tgtEl>
                                            <p:attrNameLst>
                                              <p:attrName>style.rotation</p:attrName>
                                            </p:attrNameLst>
                                          </p:cBhvr>
                                          <p:tavLst>
                                            <p:tav tm="0">
                                              <p:val>
                                                <p:fltVal val="0"/>
                                              </p:val>
                                            </p:tav>
                                            <p:tav tm="100000">
                                              <p:val>
                                                <p:fltVal val="90"/>
                                              </p:val>
                                            </p:tav>
                                          </p:tavLst>
                                        </p:anim>
                                        <p:animEffect transition="out" filter="fade">
                                          <p:cBhvr>
                                            <p:cTn id="67" dur="1000"/>
                                            <p:tgtEl>
                                              <p:spTgt spid="18"/>
                                            </p:tgtEl>
                                          </p:cBhvr>
                                        </p:animEffect>
                                        <p:set>
                                          <p:cBhvr>
                                            <p:cTn id="68" dur="1" fill="hold">
                                              <p:stCondLst>
                                                <p:cond delay="999"/>
                                              </p:stCondLst>
                                            </p:cTn>
                                            <p:tgtEl>
                                              <p:spTgt spid="18"/>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15"/>
                                            </p:tgtEl>
                                            <p:attrNameLst>
                                              <p:attrName>ppt_w</p:attrName>
                                            </p:attrNameLst>
                                          </p:cBhvr>
                                          <p:tavLst>
                                            <p:tav tm="0">
                                              <p:val>
                                                <p:strVal val="ppt_w"/>
                                              </p:val>
                                            </p:tav>
                                            <p:tav tm="100000">
                                              <p:val>
                                                <p:fltVal val="0"/>
                                              </p:val>
                                            </p:tav>
                                          </p:tavLst>
                                        </p:anim>
                                        <p:anim calcmode="lin" valueType="num">
                                          <p:cBhvr>
                                            <p:cTn id="71" dur="1000"/>
                                            <p:tgtEl>
                                              <p:spTgt spid="15"/>
                                            </p:tgtEl>
                                            <p:attrNameLst>
                                              <p:attrName>ppt_h</p:attrName>
                                            </p:attrNameLst>
                                          </p:cBhvr>
                                          <p:tavLst>
                                            <p:tav tm="0">
                                              <p:val>
                                                <p:strVal val="ppt_h"/>
                                              </p:val>
                                            </p:tav>
                                            <p:tav tm="100000">
                                              <p:val>
                                                <p:fltVal val="0"/>
                                              </p:val>
                                            </p:tav>
                                          </p:tavLst>
                                        </p:anim>
                                        <p:anim calcmode="lin" valueType="num">
                                          <p:cBhvr>
                                            <p:cTn id="72" dur="1000"/>
                                            <p:tgtEl>
                                              <p:spTgt spid="15"/>
                                            </p:tgtEl>
                                            <p:attrNameLst>
                                              <p:attrName>style.rotation</p:attrName>
                                            </p:attrNameLst>
                                          </p:cBhvr>
                                          <p:tavLst>
                                            <p:tav tm="0">
                                              <p:val>
                                                <p:fltVal val="0"/>
                                              </p:val>
                                            </p:tav>
                                            <p:tav tm="100000">
                                              <p:val>
                                                <p:fltVal val="90"/>
                                              </p:val>
                                            </p:tav>
                                          </p:tavLst>
                                        </p:anim>
                                        <p:animEffect transition="out" filter="fade">
                                          <p:cBhvr>
                                            <p:cTn id="73" dur="1000"/>
                                            <p:tgtEl>
                                              <p:spTgt spid="15"/>
                                            </p:tgtEl>
                                          </p:cBhvr>
                                        </p:animEffect>
                                        <p:set>
                                          <p:cBhvr>
                                            <p:cTn id="7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5"/>
                                            </p:tgtEl>
                                          </p:cBhvr>
                                        </p:animEffect>
                                        <p:animScale>
                                          <p:cBhvr>
                                            <p:cTn id="80" dur="250" autoRev="1" fill="hold"/>
                                            <p:tgtEl>
                                              <p:spTgt spid="15"/>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6"/>
                                            </p:tgtEl>
                                          </p:cBhvr>
                                        </p:cmd>
                                      </p:childTnLst>
                                    </p:cTn>
                                  </p:par>
                                </p:childTnLst>
                              </p:cTn>
                            </p:par>
                          </p:childTnLst>
                        </p:cTn>
                      </p:par>
                    </p:childTnLst>
                  </p:cTn>
                  <p:nextCondLst>
                    <p:cond evt="onClick" delay="0">
                      <p:tgtEl>
                        <p:spTgt spid="15"/>
                      </p:tgtEl>
                    </p:cond>
                  </p:nextCondLst>
                </p:seq>
                <p:audio>
                  <p:cMediaNode vol="80000">
                    <p:cTn id="83" fill="hold" display="0">
                      <p:stCondLst>
                        <p:cond delay="indefinite"/>
                      </p:stCondLst>
                      <p:endCondLst>
                        <p:cond evt="onStopAudio" delay="0">
                          <p:tgtEl>
                            <p:sldTgt/>
                          </p:tgtEl>
                        </p:cond>
                      </p:endCondLst>
                    </p:cTn>
                    <p:tgtEl>
                      <p:spTgt spid="4"/>
                    </p:tgtEl>
                  </p:cMediaNode>
                </p:audio>
                <p:audio>
                  <p:cMediaNode vol="80000">
                    <p:cTn id="84" fill="hold" display="0">
                      <p:stCondLst>
                        <p:cond delay="indefinite"/>
                      </p:stCondLst>
                      <p:endCondLst>
                        <p:cond evt="onStopAudio" delay="0">
                          <p:tgtEl>
                            <p:sldTgt/>
                          </p:tgtEl>
                        </p:cond>
                      </p:endCondLst>
                    </p:cTn>
                    <p:tgtEl>
                      <p:spTgt spid="5"/>
                    </p:tgtEl>
                  </p:cMediaNode>
                </p:audio>
                <p:audio>
                  <p:cMediaNode vol="80000">
                    <p:cTn id="85" fill="hold" display="0">
                      <p:stCondLst>
                        <p:cond delay="indefinite"/>
                      </p:stCondLst>
                      <p:endCondLst>
                        <p:cond evt="onStopAudio" delay="0">
                          <p:tgtEl>
                            <p:sldTgt/>
                          </p:tgtEl>
                        </p:cond>
                      </p:endCondLst>
                    </p:cTn>
                    <p:tgtEl>
                      <p:spTgt spid="6"/>
                    </p:tgtEl>
                  </p:cMediaNode>
                </p:audio>
                <p:audio>
                  <p:cMediaNode vol="80000">
                    <p:cTn id="86" fill="hold" display="0">
                      <p:stCondLst>
                        <p:cond delay="indefinite"/>
                      </p:stCondLst>
                      <p:endCondLst>
                        <p:cond evt="onStopAudio" delay="0">
                          <p:tgtEl>
                            <p:sldTgt/>
                          </p:tgtEl>
                        </p:cond>
                      </p:endCondLst>
                    </p:cTn>
                    <p:tgtEl>
                      <p:spTgt spid="10"/>
                    </p:tgtEl>
                  </p:cMediaNode>
                </p:audio>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6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7593278A-7ED3-C626-886D-5F75246E5409}"/>
              </a:ext>
            </a:extLst>
          </p:cNvPr>
          <p:cNvSpPr/>
          <p:nvPr/>
        </p:nvSpPr>
        <p:spPr>
          <a:xfrm>
            <a:off x="762000" y="48260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70C0"/>
                </a:solidFill>
                <a:latin typeface="Calibri" panose="020F0502020204030204" pitchFamily="34" charset="0"/>
                <a:cs typeface="Calibri" panose="020F0502020204030204" pitchFamily="34" charset="0"/>
              </a:rPr>
              <a:t>N</a:t>
            </a:r>
            <a:r>
              <a:rPr lang="vi-VN" sz="5400" b="1">
                <a:solidFill>
                  <a:srgbClr val="0070C0"/>
                </a:solidFill>
                <a:latin typeface="Calibri" panose="020F0502020204030204" pitchFamily="34" charset="0"/>
                <a:cs typeface="Calibri" panose="020F0502020204030204" pitchFamily="34" charset="0"/>
              </a:rPr>
              <a:t>hà </a:t>
            </a:r>
            <a:r>
              <a:rPr lang="en-US" sz="5400" b="1">
                <a:solidFill>
                  <a:srgbClr val="0070C0"/>
                </a:solidFill>
                <a:latin typeface="Calibri" panose="020F0502020204030204" pitchFamily="34" charset="0"/>
                <a:cs typeface="Calibri" panose="020F0502020204030204" pitchFamily="34" charset="0"/>
              </a:rPr>
              <a:t>sàn và nhà </a:t>
            </a:r>
            <a:r>
              <a:rPr lang="vi-VN" sz="5400" b="1">
                <a:solidFill>
                  <a:srgbClr val="0070C0"/>
                </a:solidFill>
                <a:latin typeface="Calibri" panose="020F0502020204030204" pitchFamily="34" charset="0"/>
                <a:cs typeface="Calibri" panose="020F0502020204030204" pitchFamily="34" charset="0"/>
              </a:rPr>
              <a:t>bè được </a:t>
            </a:r>
            <a:endParaRPr lang="en-US" sz="5400" b="1">
              <a:solidFill>
                <a:srgbClr val="0070C0"/>
              </a:solidFill>
              <a:latin typeface="Calibri" panose="020F0502020204030204" pitchFamily="34" charset="0"/>
              <a:cs typeface="Calibri" panose="020F0502020204030204" pitchFamily="34" charset="0"/>
            </a:endParaRPr>
          </a:p>
          <a:p>
            <a:pPr algn="ctr"/>
            <a:r>
              <a:rPr lang="vi-VN" sz="5400" b="1">
                <a:solidFill>
                  <a:srgbClr val="0070C0"/>
                </a:solidFill>
                <a:latin typeface="Calibri" panose="020F0502020204030204" pitchFamily="34" charset="0"/>
                <a:cs typeface="Calibri" panose="020F0502020204030204" pitchFamily="34" charset="0"/>
              </a:rPr>
              <a:t>dựng ở</a:t>
            </a:r>
            <a:r>
              <a:rPr lang="en-US" sz="5400" b="1">
                <a:solidFill>
                  <a:srgbClr val="0070C0"/>
                </a:solidFill>
                <a:latin typeface="Calibri" panose="020F0502020204030204" pitchFamily="34" charset="0"/>
                <a:cs typeface="Calibri" panose="020F0502020204030204" pitchFamily="34" charset="0"/>
              </a:rPr>
              <a:t> đâu?</a:t>
            </a:r>
            <a:endParaRPr lang="vi-VN" sz="5400" b="1">
              <a:solidFill>
                <a:srgbClr val="0070C0"/>
              </a:solidFill>
              <a:latin typeface="Calibri" panose="020F0502020204030204" pitchFamily="34" charset="0"/>
              <a:cs typeface="Calibri" panose="020F0502020204030204" pitchFamily="34" charset="0"/>
            </a:endParaRPr>
          </a:p>
        </p:txBody>
      </p:sp>
      <p:grpSp>
        <p:nvGrpSpPr>
          <p:cNvPr id="3" name="Group 18">
            <a:extLst>
              <a:ext uri="{FF2B5EF4-FFF2-40B4-BE49-F238E27FC236}">
                <a16:creationId xmlns:a16="http://schemas.microsoft.com/office/drawing/2014/main" id="{B0A98D3F-C9DF-50E0-A15C-A66425CC56AE}"/>
              </a:ext>
            </a:extLst>
          </p:cNvPr>
          <p:cNvGrpSpPr/>
          <p:nvPr/>
        </p:nvGrpSpPr>
        <p:grpSpPr>
          <a:xfrm>
            <a:off x="349875" y="2961443"/>
            <a:ext cx="5410499" cy="1380932"/>
            <a:chOff x="266252" y="4457700"/>
            <a:chExt cx="8115748" cy="2071397"/>
          </a:xfrm>
        </p:grpSpPr>
        <p:sp>
          <p:nvSpPr>
            <p:cNvPr id="7" name="a">
              <a:extLst>
                <a:ext uri="{FF2B5EF4-FFF2-40B4-BE49-F238E27FC236}">
                  <a16:creationId xmlns:a16="http://schemas.microsoft.com/office/drawing/2014/main" id="{4895BD7B-16AB-D055-01F0-1BC7635384EE}"/>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800" b="1">
                  <a:solidFill>
                    <a:srgbClr val="C00000"/>
                  </a:solidFill>
                  <a:latin typeface="Calibri" panose="020F0502020204030204"/>
                </a:rPr>
                <a:t>đồng bằng</a:t>
              </a:r>
              <a:endParaRPr lang="en-US" sz="4800" b="1" dirty="0">
                <a:solidFill>
                  <a:srgbClr val="C00000"/>
                </a:solidFill>
                <a:latin typeface="Calibri" panose="020F0502020204030204"/>
              </a:endParaRPr>
            </a:p>
          </p:txBody>
        </p:sp>
        <p:pic>
          <p:nvPicPr>
            <p:cNvPr id="8" name="Picture 4">
              <a:extLst>
                <a:ext uri="{FF2B5EF4-FFF2-40B4-BE49-F238E27FC236}">
                  <a16:creationId xmlns:a16="http://schemas.microsoft.com/office/drawing/2014/main" id="{6B8A572E-D70C-3939-9FB0-CC9D4BE430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6252" y="4699902"/>
              <a:ext cx="1279612" cy="1417853"/>
            </a:xfrm>
            <a:prstGeom prst="rect">
              <a:avLst/>
            </a:prstGeom>
          </p:spPr>
        </p:pic>
      </p:grpSp>
      <p:grpSp>
        <p:nvGrpSpPr>
          <p:cNvPr id="9" name="Group 19">
            <a:extLst>
              <a:ext uri="{FF2B5EF4-FFF2-40B4-BE49-F238E27FC236}">
                <a16:creationId xmlns:a16="http://schemas.microsoft.com/office/drawing/2014/main" id="{0A269D9D-106C-188F-7629-65A9CD9D3E82}"/>
              </a:ext>
            </a:extLst>
          </p:cNvPr>
          <p:cNvGrpSpPr/>
          <p:nvPr/>
        </p:nvGrpSpPr>
        <p:grpSpPr>
          <a:xfrm>
            <a:off x="6289824" y="2944734"/>
            <a:ext cx="5308220" cy="1380931"/>
            <a:chOff x="9105901" y="4457700"/>
            <a:chExt cx="7962330" cy="2071397"/>
          </a:xfrm>
        </p:grpSpPr>
        <p:sp>
          <p:nvSpPr>
            <p:cNvPr id="25" name="b">
              <a:extLst>
                <a:ext uri="{FF2B5EF4-FFF2-40B4-BE49-F238E27FC236}">
                  <a16:creationId xmlns:a16="http://schemas.microsoft.com/office/drawing/2014/main" id="{A892B1CC-6AFD-C0F8-7A5A-7D5C6F70F953}"/>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800" b="1">
                  <a:solidFill>
                    <a:srgbClr val="C00000"/>
                  </a:solidFill>
                  <a:latin typeface="Calibri" panose="020F0502020204030204"/>
                </a:rPr>
                <a:t>vùng nước nổi</a:t>
              </a:r>
              <a:endParaRPr lang="en-US" sz="4800" b="1" dirty="0">
                <a:solidFill>
                  <a:srgbClr val="C00000"/>
                </a:solidFill>
                <a:latin typeface="Calibri" panose="020F0502020204030204"/>
              </a:endParaRPr>
            </a:p>
          </p:txBody>
        </p:sp>
        <p:pic>
          <p:nvPicPr>
            <p:cNvPr id="26" name="Picture 11">
              <a:extLst>
                <a:ext uri="{FF2B5EF4-FFF2-40B4-BE49-F238E27FC236}">
                  <a16:creationId xmlns:a16="http://schemas.microsoft.com/office/drawing/2014/main" id="{A96F73AA-20A4-D95D-A502-0246038334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05901" y="4724966"/>
              <a:ext cx="1377585" cy="1532778"/>
            </a:xfrm>
            <a:prstGeom prst="rect">
              <a:avLst/>
            </a:prstGeom>
          </p:spPr>
        </p:pic>
      </p:grpSp>
      <p:pic>
        <p:nvPicPr>
          <p:cNvPr id="27" name="Đúng">
            <a:extLst>
              <a:ext uri="{FF2B5EF4-FFF2-40B4-BE49-F238E27FC236}">
                <a16:creationId xmlns:a16="http://schemas.microsoft.com/office/drawing/2014/main" id="{FAF42228-B984-3484-6670-20F2215B735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876258" y="3109539"/>
            <a:ext cx="1486303" cy="1189041"/>
          </a:xfrm>
          <a:prstGeom prst="rect">
            <a:avLst/>
          </a:prstGeom>
        </p:spPr>
      </p:pic>
      <p:grpSp>
        <p:nvGrpSpPr>
          <p:cNvPr id="28" name="Group 23">
            <a:extLst>
              <a:ext uri="{FF2B5EF4-FFF2-40B4-BE49-F238E27FC236}">
                <a16:creationId xmlns:a16="http://schemas.microsoft.com/office/drawing/2014/main" id="{AAA77FC7-1DDC-8A5A-20CB-76468CCBECE9}"/>
              </a:ext>
            </a:extLst>
          </p:cNvPr>
          <p:cNvGrpSpPr/>
          <p:nvPr/>
        </p:nvGrpSpPr>
        <p:grpSpPr>
          <a:xfrm>
            <a:off x="363313" y="4953039"/>
            <a:ext cx="5377330" cy="1380931"/>
            <a:chOff x="316005" y="7429560"/>
            <a:chExt cx="8065995" cy="2071397"/>
          </a:xfrm>
        </p:grpSpPr>
        <p:sp>
          <p:nvSpPr>
            <p:cNvPr id="29" name="c">
              <a:extLst>
                <a:ext uri="{FF2B5EF4-FFF2-40B4-BE49-F238E27FC236}">
                  <a16:creationId xmlns:a16="http://schemas.microsoft.com/office/drawing/2014/main" id="{8AC163ED-FA80-4BC9-47C3-6AFC3BC44853}"/>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800" b="1">
                  <a:solidFill>
                    <a:srgbClr val="C00000"/>
                  </a:solidFill>
                  <a:latin typeface="Calibri" panose="020F0502020204030204"/>
                </a:rPr>
                <a:t>trên núi</a:t>
              </a:r>
            </a:p>
          </p:txBody>
        </p:sp>
        <p:pic>
          <p:nvPicPr>
            <p:cNvPr id="30" name="Picture 12">
              <a:extLst>
                <a:ext uri="{FF2B5EF4-FFF2-40B4-BE49-F238E27FC236}">
                  <a16:creationId xmlns:a16="http://schemas.microsoft.com/office/drawing/2014/main" id="{6ECFBDAF-B12A-92B5-8643-C43AB2579D7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6005" y="7807031"/>
              <a:ext cx="1299108" cy="1417854"/>
            </a:xfrm>
            <a:prstGeom prst="rect">
              <a:avLst/>
            </a:prstGeom>
          </p:spPr>
        </p:pic>
      </p:grpSp>
      <p:grpSp>
        <p:nvGrpSpPr>
          <p:cNvPr id="31" name="Group 22">
            <a:extLst>
              <a:ext uri="{FF2B5EF4-FFF2-40B4-BE49-F238E27FC236}">
                <a16:creationId xmlns:a16="http://schemas.microsoft.com/office/drawing/2014/main" id="{DDA044A2-DB08-417C-3222-5B192A29D880}"/>
              </a:ext>
            </a:extLst>
          </p:cNvPr>
          <p:cNvGrpSpPr/>
          <p:nvPr/>
        </p:nvGrpSpPr>
        <p:grpSpPr>
          <a:xfrm>
            <a:off x="6361297" y="4920397"/>
            <a:ext cx="5291681" cy="1380931"/>
            <a:chOff x="9130707" y="7429559"/>
            <a:chExt cx="7937522" cy="2071397"/>
          </a:xfrm>
        </p:grpSpPr>
        <p:sp>
          <p:nvSpPr>
            <p:cNvPr id="32" name="d">
              <a:extLst>
                <a:ext uri="{FF2B5EF4-FFF2-40B4-BE49-F238E27FC236}">
                  <a16:creationId xmlns:a16="http://schemas.microsoft.com/office/drawing/2014/main" id="{ACCB441C-0269-2ABF-62C8-589162A83391}"/>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400" b="1">
                  <a:solidFill>
                    <a:srgbClr val="C00000"/>
                  </a:solidFill>
                  <a:latin typeface="Calibri" panose="020F0502020204030204"/>
                </a:rPr>
                <a:t>ven biển</a:t>
              </a:r>
            </a:p>
          </p:txBody>
        </p:sp>
        <p:pic>
          <p:nvPicPr>
            <p:cNvPr id="33" name="Picture 13">
              <a:extLst>
                <a:ext uri="{FF2B5EF4-FFF2-40B4-BE49-F238E27FC236}">
                  <a16:creationId xmlns:a16="http://schemas.microsoft.com/office/drawing/2014/main" id="{94B268DB-8C22-75FE-FACE-3DBF4A71CB2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30707" y="7855990"/>
              <a:ext cx="1268676" cy="1394150"/>
            </a:xfrm>
            <a:prstGeom prst="rect">
              <a:avLst/>
            </a:prstGeom>
          </p:spPr>
        </p:pic>
      </p:grpSp>
    </p:spTree>
    <p:extLst>
      <p:ext uri="{BB962C8B-B14F-4D97-AF65-F5344CB8AC3E}">
        <p14:creationId xmlns:p14="http://schemas.microsoft.com/office/powerpoint/2010/main" val="332506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8"/>
                                            </p:tgtEl>
                                            <p:attrNameLst>
                                              <p:attrName>style.visibility</p:attrName>
                                            </p:attrNameLst>
                                          </p:cBhvr>
                                          <p:to>
                                            <p:strVal val="visible"/>
                                          </p:to>
                                        </p:set>
                                        <p:anim calcmode="lin" valueType="num" p14:bounceEnd="70667">
                                          <p:cBhvr additive="base">
                                            <p:cTn id="11" dur="1000" fill="hold"/>
                                            <p:tgtEl>
                                              <p:spTgt spid="28"/>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14:bounceEnd="70667">
                                          <p:cBhvr additive="base">
                                            <p:cTn id="15" dur="1000" fill="hold"/>
                                            <p:tgtEl>
                                              <p:spTgt spid="9"/>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31"/>
                                            </p:tgtEl>
                                            <p:attrNameLst>
                                              <p:attrName>style.visibility</p:attrName>
                                            </p:attrNameLst>
                                          </p:cBhvr>
                                          <p:to>
                                            <p:strVal val="visible"/>
                                          </p:to>
                                        </p:set>
                                        <p:anim calcmode="lin" valueType="num" p14:bounceEnd="70667">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28"/>
                                            </p:tgtEl>
                                          </p:cBhvr>
                                        </p:animEffect>
                                        <p:animScale>
                                          <p:cBhvr>
                                            <p:cTn id="32" dur="250" autoRev="1" fill="hold"/>
                                            <p:tgtEl>
                                              <p:spTgt spid="28"/>
                                            </p:tgtEl>
                                          </p:cBhvr>
                                          <p:by x="105000" y="105000"/>
                                        </p:animScale>
                                      </p:childTnLst>
                                    </p:cTn>
                                  </p:par>
                                </p:childTnLst>
                              </p:cTn>
                            </p:par>
                          </p:childTnLst>
                        </p:cTn>
                      </p:par>
                    </p:childTnLst>
                  </p:cTn>
                  <p:nextCondLst>
                    <p:cond evt="onClick" delay="0">
                      <p:tgtEl>
                        <p:spTgt spid="28"/>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31"/>
                                            </p:tgtEl>
                                          </p:cBhvr>
                                        </p:animEffect>
                                        <p:animScale>
                                          <p:cBhvr>
                                            <p:cTn id="38"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par>
                                    <p:cTn id="45" presetID="49" presetClass="entr" presetSubtype="0" decel="10000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 calcmode="lin" valueType="num">
                                          <p:cBhvr>
                                            <p:cTn id="49" dur="500" fill="hold"/>
                                            <p:tgtEl>
                                              <p:spTgt spid="27"/>
                                            </p:tgtEl>
                                            <p:attrNameLst>
                                              <p:attrName>style.rotation</p:attrName>
                                            </p:attrNameLst>
                                          </p:cBhvr>
                                          <p:tavLst>
                                            <p:tav tm="0">
                                              <p:val>
                                                <p:fltVal val="360"/>
                                              </p:val>
                                            </p:tav>
                                            <p:tav tm="100000">
                                              <p:val>
                                                <p:fltVal val="0"/>
                                              </p:val>
                                            </p:tav>
                                          </p:tavLst>
                                        </p:anim>
                                        <p:animEffect transition="in" filter="fade">
                                          <p:cBhvr>
                                            <p:cTn id="50" dur="500"/>
                                            <p:tgtEl>
                                              <p:spTgt spid="27"/>
                                            </p:tgtEl>
                                          </p:cBhvr>
                                        </p:animEffect>
                                      </p:childTnLst>
                                    </p:cTn>
                                  </p:par>
                                  <p:par>
                                    <p:cTn id="51" presetID="32" presetClass="emph" presetSubtype="0" fill="hold" nodeType="withEffect">
                                      <p:stCondLst>
                                        <p:cond delay="200"/>
                                      </p:stCondLst>
                                      <p:childTnLst>
                                        <p:animRot by="120000">
                                          <p:cBhvr>
                                            <p:cTn id="52" dur="100" fill="hold">
                                              <p:stCondLst>
                                                <p:cond delay="0"/>
                                              </p:stCondLst>
                                            </p:cTn>
                                            <p:tgtEl>
                                              <p:spTgt spid="27"/>
                                            </p:tgtEl>
                                            <p:attrNameLst>
                                              <p:attrName>r</p:attrName>
                                            </p:attrNameLst>
                                          </p:cBhvr>
                                        </p:animRot>
                                        <p:animRot by="-240000">
                                          <p:cBhvr>
                                            <p:cTn id="53" dur="200" fill="hold">
                                              <p:stCondLst>
                                                <p:cond delay="200"/>
                                              </p:stCondLst>
                                            </p:cTn>
                                            <p:tgtEl>
                                              <p:spTgt spid="27"/>
                                            </p:tgtEl>
                                            <p:attrNameLst>
                                              <p:attrName>r</p:attrName>
                                            </p:attrNameLst>
                                          </p:cBhvr>
                                        </p:animRot>
                                        <p:animRot by="240000">
                                          <p:cBhvr>
                                            <p:cTn id="54" dur="200" fill="hold">
                                              <p:stCondLst>
                                                <p:cond delay="400"/>
                                              </p:stCondLst>
                                            </p:cTn>
                                            <p:tgtEl>
                                              <p:spTgt spid="27"/>
                                            </p:tgtEl>
                                            <p:attrNameLst>
                                              <p:attrName>r</p:attrName>
                                            </p:attrNameLst>
                                          </p:cBhvr>
                                        </p:animRot>
                                        <p:animRot by="-240000">
                                          <p:cBhvr>
                                            <p:cTn id="55" dur="200" fill="hold">
                                              <p:stCondLst>
                                                <p:cond delay="600"/>
                                              </p:stCondLst>
                                            </p:cTn>
                                            <p:tgtEl>
                                              <p:spTgt spid="27"/>
                                            </p:tgtEl>
                                            <p:attrNameLst>
                                              <p:attrName>r</p:attrName>
                                            </p:attrNameLst>
                                          </p:cBhvr>
                                        </p:animRot>
                                        <p:animRot by="120000">
                                          <p:cBhvr>
                                            <p:cTn id="56" dur="200" fill="hold">
                                              <p:stCondLst>
                                                <p:cond delay="800"/>
                                              </p:stCondLst>
                                            </p:cTn>
                                            <p:tgtEl>
                                              <p:spTgt spid="27"/>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3"/>
                                            </p:tgtEl>
                                            <p:attrNameLst>
                                              <p:attrName>ppt_w</p:attrName>
                                            </p:attrNameLst>
                                          </p:cBhvr>
                                          <p:tavLst>
                                            <p:tav tm="0">
                                              <p:val>
                                                <p:strVal val="ppt_w"/>
                                              </p:val>
                                            </p:tav>
                                            <p:tav tm="100000">
                                              <p:val>
                                                <p:fltVal val="0"/>
                                              </p:val>
                                            </p:tav>
                                          </p:tavLst>
                                        </p:anim>
                                        <p:anim calcmode="lin" valueType="num">
                                          <p:cBhvr>
                                            <p:cTn id="59" dur="1000"/>
                                            <p:tgtEl>
                                              <p:spTgt spid="3"/>
                                            </p:tgtEl>
                                            <p:attrNameLst>
                                              <p:attrName>ppt_h</p:attrName>
                                            </p:attrNameLst>
                                          </p:cBhvr>
                                          <p:tavLst>
                                            <p:tav tm="0">
                                              <p:val>
                                                <p:strVal val="ppt_h"/>
                                              </p:val>
                                            </p:tav>
                                            <p:tav tm="100000">
                                              <p:val>
                                                <p:fltVal val="0"/>
                                              </p:val>
                                            </p:tav>
                                          </p:tavLst>
                                        </p:anim>
                                        <p:anim calcmode="lin" valueType="num">
                                          <p:cBhvr>
                                            <p:cTn id="60" dur="1000"/>
                                            <p:tgtEl>
                                              <p:spTgt spid="3"/>
                                            </p:tgtEl>
                                            <p:attrNameLst>
                                              <p:attrName>style.rotation</p:attrName>
                                            </p:attrNameLst>
                                          </p:cBhvr>
                                          <p:tavLst>
                                            <p:tav tm="0">
                                              <p:val>
                                                <p:fltVal val="0"/>
                                              </p:val>
                                            </p:tav>
                                            <p:tav tm="100000">
                                              <p:val>
                                                <p:fltVal val="90"/>
                                              </p:val>
                                            </p:tav>
                                          </p:tavLst>
                                        </p:anim>
                                        <p:animEffect transition="out" filter="fade">
                                          <p:cBhvr>
                                            <p:cTn id="61" dur="1000"/>
                                            <p:tgtEl>
                                              <p:spTgt spid="3"/>
                                            </p:tgtEl>
                                          </p:cBhvr>
                                        </p:animEffect>
                                        <p:set>
                                          <p:cBhvr>
                                            <p:cTn id="62" dur="1" fill="hold">
                                              <p:stCondLst>
                                                <p:cond delay="999"/>
                                              </p:stCondLst>
                                            </p:cTn>
                                            <p:tgtEl>
                                              <p:spTgt spid="3"/>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8"/>
                                            </p:tgtEl>
                                            <p:attrNameLst>
                                              <p:attrName>ppt_w</p:attrName>
                                            </p:attrNameLst>
                                          </p:cBhvr>
                                          <p:tavLst>
                                            <p:tav tm="0">
                                              <p:val>
                                                <p:strVal val="ppt_w"/>
                                              </p:val>
                                            </p:tav>
                                            <p:tav tm="100000">
                                              <p:val>
                                                <p:fltVal val="0"/>
                                              </p:val>
                                            </p:tav>
                                          </p:tavLst>
                                        </p:anim>
                                        <p:anim calcmode="lin" valueType="num">
                                          <p:cBhvr>
                                            <p:cTn id="65" dur="1000"/>
                                            <p:tgtEl>
                                              <p:spTgt spid="28"/>
                                            </p:tgtEl>
                                            <p:attrNameLst>
                                              <p:attrName>ppt_h</p:attrName>
                                            </p:attrNameLst>
                                          </p:cBhvr>
                                          <p:tavLst>
                                            <p:tav tm="0">
                                              <p:val>
                                                <p:strVal val="ppt_h"/>
                                              </p:val>
                                            </p:tav>
                                            <p:tav tm="100000">
                                              <p:val>
                                                <p:fltVal val="0"/>
                                              </p:val>
                                            </p:tav>
                                          </p:tavLst>
                                        </p:anim>
                                        <p:anim calcmode="lin" valueType="num">
                                          <p:cBhvr>
                                            <p:cTn id="66" dur="1000"/>
                                            <p:tgtEl>
                                              <p:spTgt spid="28"/>
                                            </p:tgtEl>
                                            <p:attrNameLst>
                                              <p:attrName>style.rotation</p:attrName>
                                            </p:attrNameLst>
                                          </p:cBhvr>
                                          <p:tavLst>
                                            <p:tav tm="0">
                                              <p:val>
                                                <p:fltVal val="0"/>
                                              </p:val>
                                            </p:tav>
                                            <p:tav tm="100000">
                                              <p:val>
                                                <p:fltVal val="90"/>
                                              </p:val>
                                            </p:tav>
                                          </p:tavLst>
                                        </p:anim>
                                        <p:animEffect transition="out" filter="fade">
                                          <p:cBhvr>
                                            <p:cTn id="67" dur="1000"/>
                                            <p:tgtEl>
                                              <p:spTgt spid="28"/>
                                            </p:tgtEl>
                                          </p:cBhvr>
                                        </p:animEffect>
                                        <p:set>
                                          <p:cBhvr>
                                            <p:cTn id="68" dur="1" fill="hold">
                                              <p:stCondLst>
                                                <p:cond delay="999"/>
                                              </p:stCondLst>
                                            </p:cTn>
                                            <p:tgtEl>
                                              <p:spTgt spid="28"/>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31"/>
                                            </p:tgtEl>
                                            <p:attrNameLst>
                                              <p:attrName>ppt_w</p:attrName>
                                            </p:attrNameLst>
                                          </p:cBhvr>
                                          <p:tavLst>
                                            <p:tav tm="0">
                                              <p:val>
                                                <p:strVal val="ppt_w"/>
                                              </p:val>
                                            </p:tav>
                                            <p:tav tm="100000">
                                              <p:val>
                                                <p:fltVal val="0"/>
                                              </p:val>
                                            </p:tav>
                                          </p:tavLst>
                                        </p:anim>
                                        <p:anim calcmode="lin" valueType="num">
                                          <p:cBhvr>
                                            <p:cTn id="71" dur="1000"/>
                                            <p:tgtEl>
                                              <p:spTgt spid="31"/>
                                            </p:tgtEl>
                                            <p:attrNameLst>
                                              <p:attrName>ppt_h</p:attrName>
                                            </p:attrNameLst>
                                          </p:cBhvr>
                                          <p:tavLst>
                                            <p:tav tm="0">
                                              <p:val>
                                                <p:strVal val="ppt_h"/>
                                              </p:val>
                                            </p:tav>
                                            <p:tav tm="100000">
                                              <p:val>
                                                <p:fltVal val="0"/>
                                              </p:val>
                                            </p:tav>
                                          </p:tavLst>
                                        </p:anim>
                                        <p:anim calcmode="lin" valueType="num">
                                          <p:cBhvr>
                                            <p:cTn id="72" dur="1000"/>
                                            <p:tgtEl>
                                              <p:spTgt spid="31"/>
                                            </p:tgtEl>
                                            <p:attrNameLst>
                                              <p:attrName>style.rotation</p:attrName>
                                            </p:attrNameLst>
                                          </p:cBhvr>
                                          <p:tavLst>
                                            <p:tav tm="0">
                                              <p:val>
                                                <p:fltVal val="0"/>
                                              </p:val>
                                            </p:tav>
                                            <p:tav tm="100000">
                                              <p:val>
                                                <p:fltVal val="90"/>
                                              </p:val>
                                            </p:tav>
                                          </p:tavLst>
                                        </p:anim>
                                        <p:animEffect transition="out" filter="fade">
                                          <p:cBhvr>
                                            <p:cTn id="73" dur="1000"/>
                                            <p:tgtEl>
                                              <p:spTgt spid="31"/>
                                            </p:tgtEl>
                                          </p:cBhvr>
                                        </p:animEffect>
                                        <p:set>
                                          <p:cBhvr>
                                            <p:cTn id="74"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ppt_x"/>
                                              </p:val>
                                            </p:tav>
                                            <p:tav tm="100000">
                                              <p:val>
                                                <p:strVal val="#ppt_x"/>
                                              </p:val>
                                            </p:tav>
                                          </p:tavLst>
                                        </p:anim>
                                        <p:anim calcmode="lin" valueType="num">
                                          <p:cBhvr additive="base">
                                            <p:cTn id="12" dur="10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28"/>
                                            </p:tgtEl>
                                          </p:cBhvr>
                                        </p:animEffect>
                                        <p:animScale>
                                          <p:cBhvr>
                                            <p:cTn id="32" dur="250" autoRev="1" fill="hold"/>
                                            <p:tgtEl>
                                              <p:spTgt spid="28"/>
                                            </p:tgtEl>
                                          </p:cBhvr>
                                          <p:by x="105000" y="105000"/>
                                        </p:animScale>
                                      </p:childTnLst>
                                    </p:cTn>
                                  </p:par>
                                </p:childTnLst>
                              </p:cTn>
                            </p:par>
                          </p:childTnLst>
                        </p:cTn>
                      </p:par>
                    </p:childTnLst>
                  </p:cTn>
                  <p:nextCondLst>
                    <p:cond evt="onClick" delay="0">
                      <p:tgtEl>
                        <p:spTgt spid="28"/>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31"/>
                                            </p:tgtEl>
                                          </p:cBhvr>
                                        </p:animEffect>
                                        <p:animScale>
                                          <p:cBhvr>
                                            <p:cTn id="38"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par>
                                    <p:cTn id="45" presetID="49" presetClass="entr" presetSubtype="0" decel="10000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 calcmode="lin" valueType="num">
                                          <p:cBhvr>
                                            <p:cTn id="49" dur="500" fill="hold"/>
                                            <p:tgtEl>
                                              <p:spTgt spid="27"/>
                                            </p:tgtEl>
                                            <p:attrNameLst>
                                              <p:attrName>style.rotation</p:attrName>
                                            </p:attrNameLst>
                                          </p:cBhvr>
                                          <p:tavLst>
                                            <p:tav tm="0">
                                              <p:val>
                                                <p:fltVal val="360"/>
                                              </p:val>
                                            </p:tav>
                                            <p:tav tm="100000">
                                              <p:val>
                                                <p:fltVal val="0"/>
                                              </p:val>
                                            </p:tav>
                                          </p:tavLst>
                                        </p:anim>
                                        <p:animEffect transition="in" filter="fade">
                                          <p:cBhvr>
                                            <p:cTn id="50" dur="500"/>
                                            <p:tgtEl>
                                              <p:spTgt spid="27"/>
                                            </p:tgtEl>
                                          </p:cBhvr>
                                        </p:animEffect>
                                      </p:childTnLst>
                                    </p:cTn>
                                  </p:par>
                                  <p:par>
                                    <p:cTn id="51" presetID="32" presetClass="emph" presetSubtype="0" fill="hold" nodeType="withEffect">
                                      <p:stCondLst>
                                        <p:cond delay="200"/>
                                      </p:stCondLst>
                                      <p:childTnLst>
                                        <p:animRot by="120000">
                                          <p:cBhvr>
                                            <p:cTn id="52" dur="100" fill="hold">
                                              <p:stCondLst>
                                                <p:cond delay="0"/>
                                              </p:stCondLst>
                                            </p:cTn>
                                            <p:tgtEl>
                                              <p:spTgt spid="27"/>
                                            </p:tgtEl>
                                            <p:attrNameLst>
                                              <p:attrName>r</p:attrName>
                                            </p:attrNameLst>
                                          </p:cBhvr>
                                        </p:animRot>
                                        <p:animRot by="-240000">
                                          <p:cBhvr>
                                            <p:cTn id="53" dur="200" fill="hold">
                                              <p:stCondLst>
                                                <p:cond delay="200"/>
                                              </p:stCondLst>
                                            </p:cTn>
                                            <p:tgtEl>
                                              <p:spTgt spid="27"/>
                                            </p:tgtEl>
                                            <p:attrNameLst>
                                              <p:attrName>r</p:attrName>
                                            </p:attrNameLst>
                                          </p:cBhvr>
                                        </p:animRot>
                                        <p:animRot by="240000">
                                          <p:cBhvr>
                                            <p:cTn id="54" dur="200" fill="hold">
                                              <p:stCondLst>
                                                <p:cond delay="400"/>
                                              </p:stCondLst>
                                            </p:cTn>
                                            <p:tgtEl>
                                              <p:spTgt spid="27"/>
                                            </p:tgtEl>
                                            <p:attrNameLst>
                                              <p:attrName>r</p:attrName>
                                            </p:attrNameLst>
                                          </p:cBhvr>
                                        </p:animRot>
                                        <p:animRot by="-240000">
                                          <p:cBhvr>
                                            <p:cTn id="55" dur="200" fill="hold">
                                              <p:stCondLst>
                                                <p:cond delay="600"/>
                                              </p:stCondLst>
                                            </p:cTn>
                                            <p:tgtEl>
                                              <p:spTgt spid="27"/>
                                            </p:tgtEl>
                                            <p:attrNameLst>
                                              <p:attrName>r</p:attrName>
                                            </p:attrNameLst>
                                          </p:cBhvr>
                                        </p:animRot>
                                        <p:animRot by="120000">
                                          <p:cBhvr>
                                            <p:cTn id="56" dur="200" fill="hold">
                                              <p:stCondLst>
                                                <p:cond delay="800"/>
                                              </p:stCondLst>
                                            </p:cTn>
                                            <p:tgtEl>
                                              <p:spTgt spid="27"/>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3"/>
                                            </p:tgtEl>
                                            <p:attrNameLst>
                                              <p:attrName>ppt_w</p:attrName>
                                            </p:attrNameLst>
                                          </p:cBhvr>
                                          <p:tavLst>
                                            <p:tav tm="0">
                                              <p:val>
                                                <p:strVal val="ppt_w"/>
                                              </p:val>
                                            </p:tav>
                                            <p:tav tm="100000">
                                              <p:val>
                                                <p:fltVal val="0"/>
                                              </p:val>
                                            </p:tav>
                                          </p:tavLst>
                                        </p:anim>
                                        <p:anim calcmode="lin" valueType="num">
                                          <p:cBhvr>
                                            <p:cTn id="59" dur="1000"/>
                                            <p:tgtEl>
                                              <p:spTgt spid="3"/>
                                            </p:tgtEl>
                                            <p:attrNameLst>
                                              <p:attrName>ppt_h</p:attrName>
                                            </p:attrNameLst>
                                          </p:cBhvr>
                                          <p:tavLst>
                                            <p:tav tm="0">
                                              <p:val>
                                                <p:strVal val="ppt_h"/>
                                              </p:val>
                                            </p:tav>
                                            <p:tav tm="100000">
                                              <p:val>
                                                <p:fltVal val="0"/>
                                              </p:val>
                                            </p:tav>
                                          </p:tavLst>
                                        </p:anim>
                                        <p:anim calcmode="lin" valueType="num">
                                          <p:cBhvr>
                                            <p:cTn id="60" dur="1000"/>
                                            <p:tgtEl>
                                              <p:spTgt spid="3"/>
                                            </p:tgtEl>
                                            <p:attrNameLst>
                                              <p:attrName>style.rotation</p:attrName>
                                            </p:attrNameLst>
                                          </p:cBhvr>
                                          <p:tavLst>
                                            <p:tav tm="0">
                                              <p:val>
                                                <p:fltVal val="0"/>
                                              </p:val>
                                            </p:tav>
                                            <p:tav tm="100000">
                                              <p:val>
                                                <p:fltVal val="90"/>
                                              </p:val>
                                            </p:tav>
                                          </p:tavLst>
                                        </p:anim>
                                        <p:animEffect transition="out" filter="fade">
                                          <p:cBhvr>
                                            <p:cTn id="61" dur="1000"/>
                                            <p:tgtEl>
                                              <p:spTgt spid="3"/>
                                            </p:tgtEl>
                                          </p:cBhvr>
                                        </p:animEffect>
                                        <p:set>
                                          <p:cBhvr>
                                            <p:cTn id="62" dur="1" fill="hold">
                                              <p:stCondLst>
                                                <p:cond delay="999"/>
                                              </p:stCondLst>
                                            </p:cTn>
                                            <p:tgtEl>
                                              <p:spTgt spid="3"/>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8"/>
                                            </p:tgtEl>
                                            <p:attrNameLst>
                                              <p:attrName>ppt_w</p:attrName>
                                            </p:attrNameLst>
                                          </p:cBhvr>
                                          <p:tavLst>
                                            <p:tav tm="0">
                                              <p:val>
                                                <p:strVal val="ppt_w"/>
                                              </p:val>
                                            </p:tav>
                                            <p:tav tm="100000">
                                              <p:val>
                                                <p:fltVal val="0"/>
                                              </p:val>
                                            </p:tav>
                                          </p:tavLst>
                                        </p:anim>
                                        <p:anim calcmode="lin" valueType="num">
                                          <p:cBhvr>
                                            <p:cTn id="65" dur="1000"/>
                                            <p:tgtEl>
                                              <p:spTgt spid="28"/>
                                            </p:tgtEl>
                                            <p:attrNameLst>
                                              <p:attrName>ppt_h</p:attrName>
                                            </p:attrNameLst>
                                          </p:cBhvr>
                                          <p:tavLst>
                                            <p:tav tm="0">
                                              <p:val>
                                                <p:strVal val="ppt_h"/>
                                              </p:val>
                                            </p:tav>
                                            <p:tav tm="100000">
                                              <p:val>
                                                <p:fltVal val="0"/>
                                              </p:val>
                                            </p:tav>
                                          </p:tavLst>
                                        </p:anim>
                                        <p:anim calcmode="lin" valueType="num">
                                          <p:cBhvr>
                                            <p:cTn id="66" dur="1000"/>
                                            <p:tgtEl>
                                              <p:spTgt spid="28"/>
                                            </p:tgtEl>
                                            <p:attrNameLst>
                                              <p:attrName>style.rotation</p:attrName>
                                            </p:attrNameLst>
                                          </p:cBhvr>
                                          <p:tavLst>
                                            <p:tav tm="0">
                                              <p:val>
                                                <p:fltVal val="0"/>
                                              </p:val>
                                            </p:tav>
                                            <p:tav tm="100000">
                                              <p:val>
                                                <p:fltVal val="90"/>
                                              </p:val>
                                            </p:tav>
                                          </p:tavLst>
                                        </p:anim>
                                        <p:animEffect transition="out" filter="fade">
                                          <p:cBhvr>
                                            <p:cTn id="67" dur="1000"/>
                                            <p:tgtEl>
                                              <p:spTgt spid="28"/>
                                            </p:tgtEl>
                                          </p:cBhvr>
                                        </p:animEffect>
                                        <p:set>
                                          <p:cBhvr>
                                            <p:cTn id="68" dur="1" fill="hold">
                                              <p:stCondLst>
                                                <p:cond delay="999"/>
                                              </p:stCondLst>
                                            </p:cTn>
                                            <p:tgtEl>
                                              <p:spTgt spid="28"/>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31"/>
                                            </p:tgtEl>
                                            <p:attrNameLst>
                                              <p:attrName>ppt_w</p:attrName>
                                            </p:attrNameLst>
                                          </p:cBhvr>
                                          <p:tavLst>
                                            <p:tav tm="0">
                                              <p:val>
                                                <p:strVal val="ppt_w"/>
                                              </p:val>
                                            </p:tav>
                                            <p:tav tm="100000">
                                              <p:val>
                                                <p:fltVal val="0"/>
                                              </p:val>
                                            </p:tav>
                                          </p:tavLst>
                                        </p:anim>
                                        <p:anim calcmode="lin" valueType="num">
                                          <p:cBhvr>
                                            <p:cTn id="71" dur="1000"/>
                                            <p:tgtEl>
                                              <p:spTgt spid="31"/>
                                            </p:tgtEl>
                                            <p:attrNameLst>
                                              <p:attrName>ppt_h</p:attrName>
                                            </p:attrNameLst>
                                          </p:cBhvr>
                                          <p:tavLst>
                                            <p:tav tm="0">
                                              <p:val>
                                                <p:strVal val="ppt_h"/>
                                              </p:val>
                                            </p:tav>
                                            <p:tav tm="100000">
                                              <p:val>
                                                <p:fltVal val="0"/>
                                              </p:val>
                                            </p:tav>
                                          </p:tavLst>
                                        </p:anim>
                                        <p:anim calcmode="lin" valueType="num">
                                          <p:cBhvr>
                                            <p:cTn id="72" dur="1000"/>
                                            <p:tgtEl>
                                              <p:spTgt spid="31"/>
                                            </p:tgtEl>
                                            <p:attrNameLst>
                                              <p:attrName>style.rotation</p:attrName>
                                            </p:attrNameLst>
                                          </p:cBhvr>
                                          <p:tavLst>
                                            <p:tav tm="0">
                                              <p:val>
                                                <p:fltVal val="0"/>
                                              </p:val>
                                            </p:tav>
                                            <p:tav tm="100000">
                                              <p:val>
                                                <p:fltVal val="90"/>
                                              </p:val>
                                            </p:tav>
                                          </p:tavLst>
                                        </p:anim>
                                        <p:animEffect transition="out" filter="fade">
                                          <p:cBhvr>
                                            <p:cTn id="73" dur="1000"/>
                                            <p:tgtEl>
                                              <p:spTgt spid="31"/>
                                            </p:tgtEl>
                                          </p:cBhvr>
                                        </p:animEffect>
                                        <p:set>
                                          <p:cBhvr>
                                            <p:cTn id="74"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39">
            <a:extLst>
              <a:ext uri="{FF2B5EF4-FFF2-40B4-BE49-F238E27FC236}">
                <a16:creationId xmlns:a16="http://schemas.microsoft.com/office/drawing/2014/main" id="{4FCF4B85-9336-4EBE-A53C-CDE1082B7FE8}"/>
              </a:ext>
            </a:extLst>
          </p:cNvPr>
          <p:cNvSpPr txBox="1"/>
          <p:nvPr/>
        </p:nvSpPr>
        <p:spPr>
          <a:xfrm>
            <a:off x="2222733" y="-52059"/>
            <a:ext cx="7746534" cy="830997"/>
          </a:xfrm>
          <a:prstGeom prst="rect">
            <a:avLst/>
          </a:prstGeom>
          <a:noFill/>
        </p:spPr>
        <p:txBody>
          <a:bodyPr wrap="square">
            <a:spAutoFit/>
          </a:bodyPr>
          <a:lstStyle/>
          <a:p>
            <a:pPr algn="ctr"/>
            <a:r>
              <a:rPr lang="en-US" sz="4800" b="1">
                <a:solidFill>
                  <a:srgbClr val="0B425E"/>
                </a:solidFill>
                <a:latin typeface="UTM Edwardian" panose="02040603050506020204" pitchFamily="18" charset="0"/>
              </a:rPr>
              <a:t>Thứ … ngày … tháng … năm ...</a:t>
            </a:r>
            <a:endParaRPr lang="vi-VN" sz="4800" b="1">
              <a:solidFill>
                <a:srgbClr val="0B425E"/>
              </a:solidFill>
            </a:endParaRPr>
          </a:p>
        </p:txBody>
      </p:sp>
      <p:sp>
        <p:nvSpPr>
          <p:cNvPr id="3" name="TextBox 49">
            <a:extLst>
              <a:ext uri="{FF2B5EF4-FFF2-40B4-BE49-F238E27FC236}">
                <a16:creationId xmlns:a16="http://schemas.microsoft.com/office/drawing/2014/main" id="{82A17020-CD66-4679-224D-42C5CE748B9C}"/>
              </a:ext>
            </a:extLst>
          </p:cNvPr>
          <p:cNvSpPr txBox="1"/>
          <p:nvPr/>
        </p:nvSpPr>
        <p:spPr>
          <a:xfrm>
            <a:off x="3220158" y="755510"/>
            <a:ext cx="5216153" cy="630942"/>
          </a:xfrm>
          <a:prstGeom prst="rect">
            <a:avLst/>
          </a:prstGeom>
          <a:noFill/>
        </p:spPr>
        <p:txBody>
          <a:bodyPr wrap="square">
            <a:spAutoFit/>
          </a:bodyPr>
          <a:lstStyle/>
          <a:p>
            <a:pPr algn="ctr"/>
            <a:r>
              <a:rPr lang="en-US" sz="35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TM Mother" panose="02040603050506020204" pitchFamily="18" charset="0"/>
              </a:rPr>
              <a:t>Lịch sử và địa lý</a:t>
            </a:r>
            <a:endParaRPr lang="vi-VN" sz="35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9" name="TextBox 12">
            <a:extLst>
              <a:ext uri="{FF2B5EF4-FFF2-40B4-BE49-F238E27FC236}">
                <a16:creationId xmlns:a16="http://schemas.microsoft.com/office/drawing/2014/main" id="{93C9A1C5-02F2-1620-B9FD-9FC87BF5E78E}"/>
              </a:ext>
            </a:extLst>
          </p:cNvPr>
          <p:cNvSpPr txBox="1"/>
          <p:nvPr/>
        </p:nvSpPr>
        <p:spPr>
          <a:xfrm>
            <a:off x="4654147" y="1901633"/>
            <a:ext cx="2348173"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FF0000"/>
                </a:solidFill>
                <a:effectLst/>
                <a:uLnTx/>
                <a:uFillTx/>
                <a:latin typeface="UTM Duepuntozero" panose="02040603050506020204" pitchFamily="18" charset="0"/>
                <a:cs typeface="Calibri" panose="020F0502020204030204" pitchFamily="34" charset="0"/>
              </a:rPr>
              <a:t>Bài </a:t>
            </a:r>
            <a:r>
              <a:rPr lang="en-US" sz="4000" b="1">
                <a:ln w="0"/>
                <a:solidFill>
                  <a:srgbClr val="FF0000"/>
                </a:solidFill>
                <a:latin typeface="UTM Duepuntozero" panose="02040603050506020204" pitchFamily="18" charset="0"/>
                <a:cs typeface="Calibri" panose="020F0502020204030204" pitchFamily="34" charset="0"/>
              </a:rPr>
              <a:t>25</a:t>
            </a:r>
            <a:endParaRPr kumimoji="0" lang="en-US" sz="4000" b="1" i="0" u="none" strike="noStrike" kern="1200" cap="none" spc="0" normalizeH="0" baseline="0" noProof="0" dirty="0">
              <a:ln w="0"/>
              <a:solidFill>
                <a:srgbClr val="FF0000"/>
              </a:solidFill>
              <a:effectLst/>
              <a:uLnTx/>
              <a:uFillTx/>
              <a:latin typeface="UTM Duepuntozero" panose="02040603050506020204" pitchFamily="18" charset="0"/>
              <a:cs typeface="Calibri" panose="020F0502020204030204" pitchFamily="34" charset="0"/>
            </a:endParaRPr>
          </a:p>
        </p:txBody>
      </p:sp>
      <p:grpSp>
        <p:nvGrpSpPr>
          <p:cNvPr id="10" name="Nhóm 9">
            <a:extLst>
              <a:ext uri="{FF2B5EF4-FFF2-40B4-BE49-F238E27FC236}">
                <a16:creationId xmlns:a16="http://schemas.microsoft.com/office/drawing/2014/main" id="{63904263-F538-FD6B-C0F5-02FF6E391303}"/>
              </a:ext>
            </a:extLst>
          </p:cNvPr>
          <p:cNvGrpSpPr/>
          <p:nvPr/>
        </p:nvGrpSpPr>
        <p:grpSpPr>
          <a:xfrm>
            <a:off x="1567543" y="1991472"/>
            <a:ext cx="9056914" cy="2020233"/>
            <a:chOff x="208470" y="1586507"/>
            <a:chExt cx="11977164" cy="2020233"/>
          </a:xfrm>
        </p:grpSpPr>
        <p:sp>
          <p:nvSpPr>
            <p:cNvPr id="11" name="TextBox 8">
              <a:extLst>
                <a:ext uri="{FF2B5EF4-FFF2-40B4-BE49-F238E27FC236}">
                  <a16:creationId xmlns:a16="http://schemas.microsoft.com/office/drawing/2014/main" id="{A6EC8189-FB41-C5C2-65CF-C4F495FD3967}"/>
                </a:ext>
              </a:extLst>
            </p:cNvPr>
            <p:cNvSpPr txBox="1"/>
            <p:nvPr/>
          </p:nvSpPr>
          <p:spPr>
            <a:xfrm>
              <a:off x="208470" y="1586507"/>
              <a:ext cx="11977164" cy="2020233"/>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5000" b="1" i="0" u="none" strike="noStrike" kern="1200" cap="none" spc="0" normalizeH="0" baseline="0" noProof="0">
                  <a:ln w="190500">
                    <a:solidFill>
                      <a:schemeClr val="bg1"/>
                    </a:solidFill>
                    <a:prstDash val="solid"/>
                  </a:ln>
                  <a:solidFill>
                    <a:schemeClr val="bg1"/>
                  </a:solidFill>
                  <a:effectLst>
                    <a:outerShdw blurRad="38100" dist="38100" dir="2700000" algn="tl">
                      <a:srgbClr val="000000">
                        <a:alpha val="43137"/>
                      </a:srgbClr>
                    </a:outerShdw>
                  </a:effectLst>
                  <a:uLnTx/>
                  <a:uFillTx/>
                  <a:latin typeface="iCiel Pony" panose="02000000000000000000" pitchFamily="2" charset="0"/>
                </a:rPr>
                <a:t>MỘT SỐ NÉT VĂN HOÁ VÀ TRUYỀN THỐNG CÁCH MẠNG Ở VÙNG NAM BỘ</a:t>
              </a:r>
            </a:p>
          </p:txBody>
        </p:sp>
        <p:sp>
          <p:nvSpPr>
            <p:cNvPr id="12" name="TextBox 8">
              <a:extLst>
                <a:ext uri="{FF2B5EF4-FFF2-40B4-BE49-F238E27FC236}">
                  <a16:creationId xmlns:a16="http://schemas.microsoft.com/office/drawing/2014/main" id="{00905B5D-7986-807D-EDDC-DB5B22271CF5}"/>
                </a:ext>
              </a:extLst>
            </p:cNvPr>
            <p:cNvSpPr txBox="1"/>
            <p:nvPr/>
          </p:nvSpPr>
          <p:spPr>
            <a:xfrm>
              <a:off x="266522" y="1586507"/>
              <a:ext cx="11861060" cy="2020233"/>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5000" b="1" i="0" u="none" strike="noStrike" kern="1200" cap="none" spc="0" normalizeH="0" baseline="0" noProof="0" dirty="0">
                  <a:ln w="28575">
                    <a:solidFill>
                      <a:srgbClr val="002060"/>
                    </a:solidFill>
                    <a:prstDash val="solid"/>
                  </a:ln>
                  <a:solidFill>
                    <a:srgbClr val="66FFFF"/>
                  </a:solidFill>
                  <a:uLnTx/>
                  <a:uFillTx/>
                  <a:latin typeface="iCiel Pony" panose="02000000000000000000" pitchFamily="2" charset="0"/>
                </a:rPr>
                <a:t>M</a:t>
              </a:r>
              <a:r>
                <a:rPr lang="en-US" sz="5000" b="1" dirty="0">
                  <a:ln w="28575">
                    <a:solidFill>
                      <a:srgbClr val="002060"/>
                    </a:solidFill>
                    <a:prstDash val="solid"/>
                  </a:ln>
                  <a:solidFill>
                    <a:srgbClr val="FFFF99"/>
                  </a:solidFill>
                  <a:latin typeface="iCiel Pony" panose="02000000000000000000" pitchFamily="2" charset="0"/>
                </a:rPr>
                <a:t>Ộ</a:t>
              </a:r>
              <a:r>
                <a:rPr lang="en-US" sz="5000" b="1" dirty="0">
                  <a:ln w="28575">
                    <a:solidFill>
                      <a:srgbClr val="002060"/>
                    </a:solidFill>
                    <a:prstDash val="solid"/>
                  </a:ln>
                  <a:solidFill>
                    <a:srgbClr val="CC99FF"/>
                  </a:solidFill>
                  <a:latin typeface="iCiel Pony" panose="02000000000000000000" pitchFamily="2" charset="0"/>
                </a:rPr>
                <a:t>T </a:t>
              </a:r>
              <a:r>
                <a:rPr lang="en-US" sz="5000" b="1" dirty="0">
                  <a:ln w="28575">
                    <a:solidFill>
                      <a:srgbClr val="002060"/>
                    </a:solidFill>
                    <a:prstDash val="solid"/>
                  </a:ln>
                  <a:solidFill>
                    <a:srgbClr val="FFFF99"/>
                  </a:solidFill>
                  <a:latin typeface="iCiel Pony" panose="02000000000000000000" pitchFamily="2" charset="0"/>
                </a:rPr>
                <a:t>S</a:t>
              </a:r>
              <a:r>
                <a:rPr lang="en-US" sz="5000" b="1" dirty="0">
                  <a:ln w="28575">
                    <a:solidFill>
                      <a:srgbClr val="002060"/>
                    </a:solidFill>
                    <a:prstDash val="solid"/>
                  </a:ln>
                  <a:solidFill>
                    <a:srgbClr val="99FF99"/>
                  </a:solidFill>
                  <a:latin typeface="iCiel Pony" panose="02000000000000000000" pitchFamily="2" charset="0"/>
                </a:rPr>
                <a:t>Ố </a:t>
              </a:r>
              <a:r>
                <a:rPr lang="en-US" sz="5000" b="1" dirty="0">
                  <a:ln w="28575">
                    <a:solidFill>
                      <a:srgbClr val="002060"/>
                    </a:solidFill>
                    <a:prstDash val="solid"/>
                  </a:ln>
                  <a:solidFill>
                    <a:srgbClr val="66FFFF"/>
                  </a:solidFill>
                  <a:latin typeface="iCiel Pony" panose="02000000000000000000" pitchFamily="2" charset="0"/>
                </a:rPr>
                <a:t>N</a:t>
              </a:r>
              <a:r>
                <a:rPr lang="en-US" sz="5000" b="1" dirty="0">
                  <a:ln w="28575">
                    <a:solidFill>
                      <a:srgbClr val="002060"/>
                    </a:solidFill>
                    <a:prstDash val="solid"/>
                  </a:ln>
                  <a:solidFill>
                    <a:srgbClr val="FF7C80"/>
                  </a:solidFill>
                  <a:latin typeface="iCiel Pony" panose="02000000000000000000" pitchFamily="2" charset="0"/>
                </a:rPr>
                <a:t>É</a:t>
              </a:r>
              <a:r>
                <a:rPr lang="en-US" sz="5000" b="1" dirty="0">
                  <a:ln w="28575">
                    <a:solidFill>
                      <a:srgbClr val="002060"/>
                    </a:solidFill>
                    <a:prstDash val="solid"/>
                  </a:ln>
                  <a:solidFill>
                    <a:srgbClr val="99FF99"/>
                  </a:solidFill>
                  <a:latin typeface="iCiel Pony" panose="02000000000000000000" pitchFamily="2" charset="0"/>
                </a:rPr>
                <a:t>T </a:t>
              </a:r>
              <a:r>
                <a:rPr lang="en-US" sz="5000" b="1" dirty="0">
                  <a:ln w="28575">
                    <a:solidFill>
                      <a:srgbClr val="002060"/>
                    </a:solidFill>
                    <a:prstDash val="solid"/>
                  </a:ln>
                  <a:solidFill>
                    <a:srgbClr val="CC99FF"/>
                  </a:solidFill>
                  <a:latin typeface="iCiel Pony" panose="02000000000000000000" pitchFamily="2" charset="0"/>
                </a:rPr>
                <a:t>V</a:t>
              </a:r>
              <a:r>
                <a:rPr lang="en-US" sz="5000" b="1" dirty="0">
                  <a:ln w="28575">
                    <a:solidFill>
                      <a:srgbClr val="002060"/>
                    </a:solidFill>
                    <a:prstDash val="solid"/>
                  </a:ln>
                  <a:solidFill>
                    <a:srgbClr val="FFFF99"/>
                  </a:solidFill>
                  <a:latin typeface="iCiel Pony" panose="02000000000000000000" pitchFamily="2" charset="0"/>
                </a:rPr>
                <a:t>Ă</a:t>
              </a:r>
              <a:r>
                <a:rPr lang="en-US" sz="5000" b="1" dirty="0">
                  <a:ln w="28575">
                    <a:solidFill>
                      <a:srgbClr val="002060"/>
                    </a:solidFill>
                    <a:prstDash val="solid"/>
                  </a:ln>
                  <a:solidFill>
                    <a:srgbClr val="99FF99"/>
                  </a:solidFill>
                  <a:latin typeface="iCiel Pony" panose="02000000000000000000" pitchFamily="2" charset="0"/>
                </a:rPr>
                <a:t>N </a:t>
              </a:r>
              <a:r>
                <a:rPr lang="en-US" sz="5000" b="1" dirty="0">
                  <a:ln w="28575">
                    <a:solidFill>
                      <a:srgbClr val="002060"/>
                    </a:solidFill>
                    <a:prstDash val="solid"/>
                  </a:ln>
                  <a:solidFill>
                    <a:srgbClr val="66FFFF"/>
                  </a:solidFill>
                  <a:latin typeface="iCiel Pony" panose="02000000000000000000" pitchFamily="2" charset="0"/>
                </a:rPr>
                <a:t>H</a:t>
              </a:r>
              <a:r>
                <a:rPr lang="en-US" sz="5000" b="1" dirty="0">
                  <a:ln w="28575">
                    <a:solidFill>
                      <a:srgbClr val="002060"/>
                    </a:solidFill>
                    <a:prstDash val="solid"/>
                  </a:ln>
                  <a:solidFill>
                    <a:srgbClr val="FF7C80"/>
                  </a:solidFill>
                  <a:latin typeface="iCiel Pony" panose="02000000000000000000" pitchFamily="2" charset="0"/>
                </a:rPr>
                <a:t>O</a:t>
              </a:r>
              <a:r>
                <a:rPr lang="en-US" sz="5000" b="1" dirty="0">
                  <a:ln w="28575">
                    <a:solidFill>
                      <a:srgbClr val="002060"/>
                    </a:solidFill>
                    <a:prstDash val="solid"/>
                  </a:ln>
                  <a:solidFill>
                    <a:srgbClr val="FFFF99"/>
                  </a:solidFill>
                  <a:latin typeface="iCiel Pony" panose="02000000000000000000" pitchFamily="2" charset="0"/>
                </a:rPr>
                <a:t>Á </a:t>
              </a:r>
              <a:r>
                <a:rPr lang="en-US" sz="5000" b="1" dirty="0">
                  <a:ln w="28575">
                    <a:solidFill>
                      <a:srgbClr val="002060"/>
                    </a:solidFill>
                    <a:prstDash val="solid"/>
                  </a:ln>
                  <a:solidFill>
                    <a:srgbClr val="99FF99"/>
                  </a:solidFill>
                  <a:latin typeface="iCiel Pony" panose="02000000000000000000" pitchFamily="2" charset="0"/>
                </a:rPr>
                <a:t>V</a:t>
              </a:r>
              <a:r>
                <a:rPr lang="en-US" sz="5000" b="1" dirty="0">
                  <a:ln w="28575">
                    <a:solidFill>
                      <a:srgbClr val="002060"/>
                    </a:solidFill>
                    <a:prstDash val="solid"/>
                  </a:ln>
                  <a:solidFill>
                    <a:srgbClr val="FF7C80"/>
                  </a:solidFill>
                  <a:latin typeface="iCiel Pony" panose="02000000000000000000" pitchFamily="2" charset="0"/>
                </a:rPr>
                <a:t>À </a:t>
              </a:r>
              <a:r>
                <a:rPr lang="en-US" sz="5000" b="1" dirty="0">
                  <a:ln w="28575">
                    <a:solidFill>
                      <a:srgbClr val="002060"/>
                    </a:solidFill>
                    <a:prstDash val="solid"/>
                  </a:ln>
                  <a:solidFill>
                    <a:srgbClr val="CC99FF"/>
                  </a:solidFill>
                  <a:latin typeface="iCiel Pony" panose="02000000000000000000" pitchFamily="2" charset="0"/>
                </a:rPr>
                <a:t>T</a:t>
              </a:r>
              <a:r>
                <a:rPr lang="en-US" sz="5000" b="1" dirty="0">
                  <a:ln w="28575">
                    <a:solidFill>
                      <a:srgbClr val="002060"/>
                    </a:solidFill>
                    <a:prstDash val="solid"/>
                  </a:ln>
                  <a:solidFill>
                    <a:srgbClr val="66FFFF"/>
                  </a:solidFill>
                  <a:latin typeface="iCiel Pony" panose="02000000000000000000" pitchFamily="2" charset="0"/>
                </a:rPr>
                <a:t>R</a:t>
              </a:r>
              <a:r>
                <a:rPr lang="en-US" sz="5000" b="1" dirty="0">
                  <a:ln w="28575">
                    <a:solidFill>
                      <a:srgbClr val="002060"/>
                    </a:solidFill>
                    <a:prstDash val="solid"/>
                  </a:ln>
                  <a:solidFill>
                    <a:srgbClr val="FFFF99"/>
                  </a:solidFill>
                  <a:latin typeface="iCiel Pony" panose="02000000000000000000" pitchFamily="2" charset="0"/>
                </a:rPr>
                <a:t>U</a:t>
              </a:r>
              <a:r>
                <a:rPr lang="en-US" sz="5000" b="1" dirty="0">
                  <a:ln w="28575">
                    <a:solidFill>
                      <a:srgbClr val="002060"/>
                    </a:solidFill>
                    <a:prstDash val="solid"/>
                  </a:ln>
                  <a:solidFill>
                    <a:srgbClr val="CC99FF"/>
                  </a:solidFill>
                  <a:latin typeface="iCiel Pony" panose="02000000000000000000" pitchFamily="2" charset="0"/>
                </a:rPr>
                <a:t>Y</a:t>
              </a:r>
              <a:r>
                <a:rPr lang="en-US" sz="5000" b="1" dirty="0">
                  <a:ln w="28575">
                    <a:solidFill>
                      <a:srgbClr val="002060"/>
                    </a:solidFill>
                    <a:prstDash val="solid"/>
                  </a:ln>
                  <a:solidFill>
                    <a:srgbClr val="99FF99"/>
                  </a:solidFill>
                  <a:latin typeface="iCiel Pony" panose="02000000000000000000" pitchFamily="2" charset="0"/>
                </a:rPr>
                <a:t>Ề</a:t>
              </a:r>
              <a:r>
                <a:rPr lang="en-US" sz="5000" b="1" dirty="0">
                  <a:ln w="28575">
                    <a:solidFill>
                      <a:srgbClr val="002060"/>
                    </a:solidFill>
                    <a:prstDash val="solid"/>
                  </a:ln>
                  <a:solidFill>
                    <a:srgbClr val="66FFFF"/>
                  </a:solidFill>
                  <a:latin typeface="iCiel Pony" panose="02000000000000000000" pitchFamily="2" charset="0"/>
                </a:rPr>
                <a:t>N </a:t>
              </a:r>
              <a:r>
                <a:rPr lang="en-US" sz="5000" b="1" dirty="0">
                  <a:ln w="28575">
                    <a:solidFill>
                      <a:srgbClr val="002060"/>
                    </a:solidFill>
                    <a:prstDash val="solid"/>
                  </a:ln>
                  <a:solidFill>
                    <a:srgbClr val="FF7C80"/>
                  </a:solidFill>
                  <a:latin typeface="iCiel Pony" panose="02000000000000000000" pitchFamily="2" charset="0"/>
                </a:rPr>
                <a:t>T</a:t>
              </a:r>
              <a:r>
                <a:rPr lang="en-US" sz="5000" b="1" dirty="0">
                  <a:ln w="28575">
                    <a:solidFill>
                      <a:srgbClr val="002060"/>
                    </a:solidFill>
                    <a:prstDash val="solid"/>
                  </a:ln>
                  <a:solidFill>
                    <a:srgbClr val="FFFF99"/>
                  </a:solidFill>
                  <a:latin typeface="iCiel Pony" panose="02000000000000000000" pitchFamily="2" charset="0"/>
                </a:rPr>
                <a:t>H</a:t>
              </a:r>
              <a:r>
                <a:rPr lang="en-US" sz="5000" b="1" dirty="0">
                  <a:ln w="28575">
                    <a:solidFill>
                      <a:srgbClr val="002060"/>
                    </a:solidFill>
                    <a:prstDash val="solid"/>
                  </a:ln>
                  <a:solidFill>
                    <a:srgbClr val="99FF99"/>
                  </a:solidFill>
                  <a:latin typeface="iCiel Pony" panose="02000000000000000000" pitchFamily="2" charset="0"/>
                </a:rPr>
                <a:t>Ố</a:t>
              </a:r>
              <a:r>
                <a:rPr lang="en-US" sz="5000" b="1" dirty="0">
                  <a:ln w="28575">
                    <a:solidFill>
                      <a:srgbClr val="002060"/>
                    </a:solidFill>
                    <a:prstDash val="solid"/>
                  </a:ln>
                  <a:solidFill>
                    <a:srgbClr val="66FFFF"/>
                  </a:solidFill>
                  <a:latin typeface="iCiel Pony" panose="02000000000000000000" pitchFamily="2" charset="0"/>
                </a:rPr>
                <a:t>N</a:t>
              </a:r>
              <a:r>
                <a:rPr lang="en-US" sz="5000" b="1" dirty="0">
                  <a:ln w="28575">
                    <a:solidFill>
                      <a:srgbClr val="002060"/>
                    </a:solidFill>
                    <a:prstDash val="solid"/>
                  </a:ln>
                  <a:solidFill>
                    <a:srgbClr val="FF7C80"/>
                  </a:solidFill>
                  <a:latin typeface="iCiel Pony" panose="02000000000000000000" pitchFamily="2" charset="0"/>
                </a:rPr>
                <a:t>G </a:t>
              </a:r>
              <a:r>
                <a:rPr lang="en-US" sz="5000" b="1" dirty="0">
                  <a:ln w="28575">
                    <a:solidFill>
                      <a:srgbClr val="002060"/>
                    </a:solidFill>
                    <a:prstDash val="solid"/>
                  </a:ln>
                  <a:solidFill>
                    <a:srgbClr val="66FFFF"/>
                  </a:solidFill>
                  <a:latin typeface="iCiel Pony" panose="02000000000000000000" pitchFamily="2" charset="0"/>
                </a:rPr>
                <a:t>C</a:t>
              </a:r>
              <a:r>
                <a:rPr lang="en-US" sz="5000" b="1" dirty="0">
                  <a:ln w="28575">
                    <a:solidFill>
                      <a:srgbClr val="002060"/>
                    </a:solidFill>
                    <a:prstDash val="solid"/>
                  </a:ln>
                  <a:solidFill>
                    <a:srgbClr val="FFFF99"/>
                  </a:solidFill>
                  <a:latin typeface="iCiel Pony" panose="02000000000000000000" pitchFamily="2" charset="0"/>
                </a:rPr>
                <a:t>Á</a:t>
              </a:r>
              <a:r>
                <a:rPr lang="en-US" sz="5000" b="1" dirty="0">
                  <a:ln w="28575">
                    <a:solidFill>
                      <a:srgbClr val="002060"/>
                    </a:solidFill>
                    <a:prstDash val="solid"/>
                  </a:ln>
                  <a:solidFill>
                    <a:srgbClr val="CC99FF"/>
                  </a:solidFill>
                  <a:latin typeface="iCiel Pony" panose="02000000000000000000" pitchFamily="2" charset="0"/>
                </a:rPr>
                <a:t>C</a:t>
              </a:r>
              <a:r>
                <a:rPr lang="en-US" sz="5000" b="1" dirty="0">
                  <a:ln w="28575">
                    <a:solidFill>
                      <a:srgbClr val="002060"/>
                    </a:solidFill>
                    <a:prstDash val="solid"/>
                  </a:ln>
                  <a:solidFill>
                    <a:srgbClr val="99FF99"/>
                  </a:solidFill>
                  <a:latin typeface="iCiel Pony" panose="02000000000000000000" pitchFamily="2" charset="0"/>
                </a:rPr>
                <a:t>H </a:t>
              </a:r>
              <a:r>
                <a:rPr lang="en-US" sz="5000" b="1" dirty="0">
                  <a:ln w="28575">
                    <a:solidFill>
                      <a:srgbClr val="002060"/>
                    </a:solidFill>
                    <a:prstDash val="solid"/>
                  </a:ln>
                  <a:solidFill>
                    <a:srgbClr val="66FFFF"/>
                  </a:solidFill>
                  <a:latin typeface="iCiel Pony" panose="02000000000000000000" pitchFamily="2" charset="0"/>
                </a:rPr>
                <a:t>M</a:t>
              </a:r>
              <a:r>
                <a:rPr lang="en-US" sz="5000" b="1" dirty="0">
                  <a:ln w="28575">
                    <a:solidFill>
                      <a:srgbClr val="002060"/>
                    </a:solidFill>
                    <a:prstDash val="solid"/>
                  </a:ln>
                  <a:solidFill>
                    <a:srgbClr val="FF7C80"/>
                  </a:solidFill>
                  <a:latin typeface="iCiel Pony" panose="02000000000000000000" pitchFamily="2" charset="0"/>
                </a:rPr>
                <a:t>Ạ</a:t>
              </a:r>
              <a:r>
                <a:rPr lang="en-US" sz="5000" b="1" dirty="0">
                  <a:ln w="28575">
                    <a:solidFill>
                      <a:srgbClr val="002060"/>
                    </a:solidFill>
                    <a:prstDash val="solid"/>
                  </a:ln>
                  <a:solidFill>
                    <a:srgbClr val="99FF99"/>
                  </a:solidFill>
                  <a:latin typeface="iCiel Pony" panose="02000000000000000000" pitchFamily="2" charset="0"/>
                </a:rPr>
                <a:t>N</a:t>
              </a:r>
              <a:r>
                <a:rPr lang="en-US" sz="5000" b="1" dirty="0">
                  <a:ln w="28575">
                    <a:solidFill>
                      <a:srgbClr val="002060"/>
                    </a:solidFill>
                    <a:prstDash val="solid"/>
                  </a:ln>
                  <a:solidFill>
                    <a:srgbClr val="FFFF99"/>
                  </a:solidFill>
                  <a:latin typeface="iCiel Pony" panose="02000000000000000000" pitchFamily="2" charset="0"/>
                </a:rPr>
                <a:t>G </a:t>
              </a:r>
              <a:r>
                <a:rPr lang="en-US" sz="5000" b="1" dirty="0" err="1">
                  <a:ln w="28575">
                    <a:solidFill>
                      <a:srgbClr val="002060"/>
                    </a:solidFill>
                    <a:prstDash val="solid"/>
                  </a:ln>
                  <a:solidFill>
                    <a:srgbClr val="CC99FF"/>
                  </a:solidFill>
                  <a:latin typeface="iCiel Pony" panose="02000000000000000000" pitchFamily="2" charset="0"/>
                </a:rPr>
                <a:t>Ở</a:t>
              </a:r>
              <a:r>
                <a:rPr lang="en-US" sz="5000" b="1" dirty="0">
                  <a:ln w="28575">
                    <a:solidFill>
                      <a:srgbClr val="002060"/>
                    </a:solidFill>
                    <a:prstDash val="solid"/>
                  </a:ln>
                  <a:solidFill>
                    <a:srgbClr val="CC99FF"/>
                  </a:solidFill>
                  <a:latin typeface="iCiel Pony" panose="02000000000000000000" pitchFamily="2" charset="0"/>
                </a:rPr>
                <a:t> </a:t>
              </a:r>
              <a:r>
                <a:rPr lang="en-US" sz="5000" b="1" dirty="0">
                  <a:ln w="28575">
                    <a:solidFill>
                      <a:srgbClr val="002060"/>
                    </a:solidFill>
                    <a:prstDash val="solid"/>
                  </a:ln>
                  <a:solidFill>
                    <a:srgbClr val="FFFF99"/>
                  </a:solidFill>
                  <a:latin typeface="iCiel Pony" panose="02000000000000000000" pitchFamily="2" charset="0"/>
                </a:rPr>
                <a:t>V</a:t>
              </a:r>
              <a:r>
                <a:rPr lang="en-US" sz="5000" b="1" dirty="0">
                  <a:ln w="28575">
                    <a:solidFill>
                      <a:srgbClr val="002060"/>
                    </a:solidFill>
                    <a:prstDash val="solid"/>
                  </a:ln>
                  <a:solidFill>
                    <a:srgbClr val="99FF99"/>
                  </a:solidFill>
                  <a:latin typeface="iCiel Pony" panose="02000000000000000000" pitchFamily="2" charset="0"/>
                </a:rPr>
                <a:t>Ù</a:t>
              </a:r>
              <a:r>
                <a:rPr lang="en-US" sz="5000" b="1" dirty="0">
                  <a:ln w="28575">
                    <a:solidFill>
                      <a:srgbClr val="002060"/>
                    </a:solidFill>
                    <a:prstDash val="solid"/>
                  </a:ln>
                  <a:solidFill>
                    <a:srgbClr val="66FFFF"/>
                  </a:solidFill>
                  <a:latin typeface="iCiel Pony" panose="02000000000000000000" pitchFamily="2" charset="0"/>
                </a:rPr>
                <a:t>N</a:t>
              </a:r>
              <a:r>
                <a:rPr lang="en-US" sz="5000" b="1" dirty="0">
                  <a:ln w="28575">
                    <a:solidFill>
                      <a:srgbClr val="002060"/>
                    </a:solidFill>
                    <a:prstDash val="solid"/>
                  </a:ln>
                  <a:solidFill>
                    <a:srgbClr val="FF7C80"/>
                  </a:solidFill>
                  <a:latin typeface="iCiel Pony" panose="02000000000000000000" pitchFamily="2" charset="0"/>
                </a:rPr>
                <a:t>G</a:t>
              </a:r>
              <a:r>
                <a:rPr lang="en-US" sz="5000" b="1" dirty="0">
                  <a:ln w="28575">
                    <a:solidFill>
                      <a:srgbClr val="002060"/>
                    </a:solidFill>
                    <a:prstDash val="solid"/>
                  </a:ln>
                  <a:solidFill>
                    <a:srgbClr val="99FF99"/>
                  </a:solidFill>
                  <a:latin typeface="iCiel Pony" panose="02000000000000000000" pitchFamily="2" charset="0"/>
                </a:rPr>
                <a:t> N</a:t>
              </a:r>
              <a:r>
                <a:rPr lang="en-US" sz="5000" b="1" dirty="0">
                  <a:ln w="28575">
                    <a:solidFill>
                      <a:srgbClr val="002060"/>
                    </a:solidFill>
                    <a:prstDash val="solid"/>
                  </a:ln>
                  <a:solidFill>
                    <a:srgbClr val="CC99FF"/>
                  </a:solidFill>
                  <a:latin typeface="iCiel Pony" panose="02000000000000000000" pitchFamily="2" charset="0"/>
                </a:rPr>
                <a:t>A</a:t>
              </a:r>
              <a:r>
                <a:rPr lang="en-US" sz="5000" b="1" dirty="0">
                  <a:ln w="28575">
                    <a:solidFill>
                      <a:srgbClr val="002060"/>
                    </a:solidFill>
                    <a:prstDash val="solid"/>
                  </a:ln>
                  <a:solidFill>
                    <a:srgbClr val="FFFF99"/>
                  </a:solidFill>
                  <a:latin typeface="iCiel Pony" panose="02000000000000000000" pitchFamily="2" charset="0"/>
                </a:rPr>
                <a:t>M </a:t>
              </a:r>
              <a:r>
                <a:rPr lang="en-US" sz="5000" b="1" dirty="0">
                  <a:ln w="28575">
                    <a:solidFill>
                      <a:srgbClr val="002060"/>
                    </a:solidFill>
                    <a:prstDash val="solid"/>
                  </a:ln>
                  <a:solidFill>
                    <a:srgbClr val="99FF99"/>
                  </a:solidFill>
                  <a:latin typeface="iCiel Pony" panose="02000000000000000000" pitchFamily="2" charset="0"/>
                </a:rPr>
                <a:t>B</a:t>
              </a:r>
              <a:r>
                <a:rPr lang="en-US" sz="5000" b="1" dirty="0">
                  <a:ln w="28575">
                    <a:solidFill>
                      <a:srgbClr val="002060"/>
                    </a:solidFill>
                    <a:prstDash val="solid"/>
                  </a:ln>
                  <a:solidFill>
                    <a:srgbClr val="66FFFF"/>
                  </a:solidFill>
                  <a:latin typeface="iCiel Pony" panose="02000000000000000000" pitchFamily="2" charset="0"/>
                </a:rPr>
                <a:t>Ộ</a:t>
              </a:r>
              <a:endParaRPr kumimoji="0" lang="en-US" sz="5000" b="1" i="0" u="none" strike="noStrike" kern="1200" cap="none" spc="0" normalizeH="0" baseline="0" noProof="0" dirty="0">
                <a:ln w="28575">
                  <a:solidFill>
                    <a:srgbClr val="002060"/>
                  </a:solidFill>
                  <a:prstDash val="solid"/>
                </a:ln>
                <a:solidFill>
                  <a:srgbClr val="FFCC66"/>
                </a:solidFill>
                <a:uLnTx/>
                <a:uFillTx/>
                <a:latin typeface="iCiel Pony" panose="02000000000000000000" pitchFamily="2" charset="0"/>
              </a:endParaRPr>
            </a:p>
          </p:txBody>
        </p:sp>
      </p:grpSp>
      <p:sp>
        <p:nvSpPr>
          <p:cNvPr id="13" name="TextBox 39">
            <a:extLst>
              <a:ext uri="{FF2B5EF4-FFF2-40B4-BE49-F238E27FC236}">
                <a16:creationId xmlns:a16="http://schemas.microsoft.com/office/drawing/2014/main" id="{1465D73D-E0ED-52E2-113B-19B97B4F394A}"/>
              </a:ext>
            </a:extLst>
          </p:cNvPr>
          <p:cNvSpPr txBox="1"/>
          <p:nvPr/>
        </p:nvSpPr>
        <p:spPr>
          <a:xfrm>
            <a:off x="4897224" y="5120125"/>
            <a:ext cx="31474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srgbClr val="FF0000"/>
                  </a:solidFill>
                  <a:prstDash val="solid"/>
                </a:ln>
                <a:solidFill>
                  <a:schemeClr val="bg1"/>
                </a:solidFill>
                <a:effectLst/>
                <a:uLnTx/>
                <a:uFillTx/>
                <a:latin typeface="UTM Duepuntozero" panose="02040603050506020204" pitchFamily="18" charset="0"/>
                <a:ea typeface="+mn-ea"/>
                <a:cs typeface="+mn-cs"/>
              </a:rPr>
              <a:t>(2 </a:t>
            </a:r>
            <a:r>
              <a:rPr kumimoji="0" lang="en-US" sz="3200" b="1" i="0" u="none" strike="noStrike" kern="1200" cap="none" spc="0" normalizeH="0" baseline="0" noProof="0" dirty="0" err="1">
                <a:ln w="9525">
                  <a:solidFill>
                    <a:srgbClr val="FF0000"/>
                  </a:solidFill>
                  <a:prstDash val="solid"/>
                </a:ln>
                <a:solidFill>
                  <a:schemeClr val="bg1"/>
                </a:solidFill>
                <a:effectLst/>
                <a:uLnTx/>
                <a:uFillTx/>
                <a:latin typeface="UTM Duepuntozero" panose="02040603050506020204" pitchFamily="18" charset="0"/>
                <a:ea typeface="+mn-ea"/>
                <a:cs typeface="+mn-cs"/>
              </a:rPr>
              <a:t>Tiết</a:t>
            </a:r>
            <a:r>
              <a:rPr kumimoji="0" lang="en-US" sz="3200" b="1" i="0" u="none" strike="noStrike" kern="1200" cap="none" spc="0" normalizeH="0" baseline="0" noProof="0" dirty="0">
                <a:ln w="9525">
                  <a:solidFill>
                    <a:srgbClr val="FF0000"/>
                  </a:solidFill>
                  <a:prstDash val="solid"/>
                </a:ln>
                <a:solidFill>
                  <a:schemeClr val="bg1"/>
                </a:solidFill>
                <a:effectLst/>
                <a:uLnTx/>
                <a:uFillTx/>
                <a:latin typeface="UTM Duepuntozero" panose="02040603050506020204" pitchFamily="18" charset="0"/>
                <a:ea typeface="+mn-ea"/>
                <a:cs typeface="+mn-cs"/>
              </a:rPr>
              <a:t> – </a:t>
            </a:r>
            <a:r>
              <a:rPr kumimoji="0" lang="en-US" sz="3200" b="1" i="0" u="none" strike="noStrike" kern="1200" cap="none" spc="0" normalizeH="0" baseline="0" noProof="0" dirty="0" err="1">
                <a:ln w="9525">
                  <a:solidFill>
                    <a:srgbClr val="FF0000"/>
                  </a:solidFill>
                  <a:prstDash val="solid"/>
                </a:ln>
                <a:solidFill>
                  <a:schemeClr val="bg1"/>
                </a:solidFill>
                <a:effectLst/>
                <a:uLnTx/>
                <a:uFillTx/>
                <a:latin typeface="UTM Duepuntozero" panose="02040603050506020204" pitchFamily="18" charset="0"/>
                <a:ea typeface="+mn-ea"/>
                <a:cs typeface="+mn-cs"/>
              </a:rPr>
              <a:t>Tiết</a:t>
            </a:r>
            <a:r>
              <a:rPr kumimoji="0" lang="en-US" sz="3200" b="1" i="0" u="none" strike="noStrike" kern="1200" cap="none" spc="0" normalizeH="0" baseline="0" noProof="0" dirty="0">
                <a:ln w="9525">
                  <a:solidFill>
                    <a:srgbClr val="FF0000"/>
                  </a:solidFill>
                  <a:prstDash val="solid"/>
                </a:ln>
                <a:solidFill>
                  <a:schemeClr val="bg1"/>
                </a:solidFill>
                <a:effectLst/>
                <a:uLnTx/>
                <a:uFillTx/>
                <a:latin typeface="UTM Duepuntozero" panose="02040603050506020204" pitchFamily="18" charset="0"/>
                <a:ea typeface="+mn-ea"/>
                <a:cs typeface="+mn-cs"/>
              </a:rPr>
              <a:t> 1)</a:t>
            </a:r>
          </a:p>
        </p:txBody>
      </p:sp>
    </p:spTree>
    <p:extLst>
      <p:ext uri="{BB962C8B-B14F-4D97-AF65-F5344CB8AC3E}">
        <p14:creationId xmlns:p14="http://schemas.microsoft.com/office/powerpoint/2010/main" val="3198863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9000" b="-6000"/>
          </a:stretch>
        </a:blipFill>
        <a:effectLst/>
      </p:bgPr>
    </p:bg>
    <p:spTree>
      <p:nvGrpSpPr>
        <p:cNvPr id="1" name=""/>
        <p:cNvGrpSpPr/>
        <p:nvPr/>
      </p:nvGrpSpPr>
      <p:grpSpPr>
        <a:xfrm>
          <a:off x="0" y="0"/>
          <a:ext cx="0" cy="0"/>
          <a:chOff x="0" y="0"/>
          <a:chExt cx="0" cy="0"/>
        </a:xfrm>
      </p:grpSpPr>
      <p:pic>
        <p:nvPicPr>
          <p:cNvPr id="4" name="Am-thanh-tra-loi-sai-www_tiengdong_com">
            <a:hlinkClick r:id="" action="ppaction://media"/>
            <a:extLst>
              <a:ext uri="{FF2B5EF4-FFF2-40B4-BE49-F238E27FC236}">
                <a16:creationId xmlns:a16="http://schemas.microsoft.com/office/drawing/2014/main" id="{34FB63A4-6EEE-8D83-01E6-8D8E257A30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477" y="632984"/>
            <a:ext cx="487363" cy="487363"/>
          </a:xfrm>
          <a:prstGeom prst="rect">
            <a:avLst/>
          </a:prstGeom>
        </p:spPr>
      </p:pic>
      <p:pic>
        <p:nvPicPr>
          <p:cNvPr id="5" name="Tieng-tinh-tinh-www_nhacchuongvui_com">
            <a:hlinkClick r:id="" action="ppaction://media"/>
            <a:extLst>
              <a:ext uri="{FF2B5EF4-FFF2-40B4-BE49-F238E27FC236}">
                <a16:creationId xmlns:a16="http://schemas.microsoft.com/office/drawing/2014/main" id="{C812B591-C6D0-9C54-7840-D8C7F660D7C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0107" y="-242118"/>
            <a:ext cx="487363" cy="487363"/>
          </a:xfrm>
          <a:prstGeom prst="rect">
            <a:avLst/>
          </a:prstGeom>
        </p:spPr>
      </p:pic>
      <p:pic>
        <p:nvPicPr>
          <p:cNvPr id="6" name="Am-thanh-tra-loi-sai-www_tiengdong_com">
            <a:hlinkClick r:id="" action="ppaction://media"/>
            <a:extLst>
              <a:ext uri="{FF2B5EF4-FFF2-40B4-BE49-F238E27FC236}">
                <a16:creationId xmlns:a16="http://schemas.microsoft.com/office/drawing/2014/main" id="{BB020A7E-6449-30D4-B5BC-27E2F95D6E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9B7B400A-5115-F432-CE50-FE95F3C9AD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477" y="2181496"/>
            <a:ext cx="487363" cy="487363"/>
          </a:xfrm>
          <a:prstGeom prst="rect">
            <a:avLst/>
          </a:prstGeom>
        </p:spPr>
      </p:pic>
      <p:sp>
        <p:nvSpPr>
          <p:cNvPr id="11" name="Plaque 14">
            <a:extLst>
              <a:ext uri="{FF2B5EF4-FFF2-40B4-BE49-F238E27FC236}">
                <a16:creationId xmlns:a16="http://schemas.microsoft.com/office/drawing/2014/main" id="{C5532742-F014-6A94-8DD9-57FE61F84BA0}"/>
              </a:ext>
            </a:extLst>
          </p:cNvPr>
          <p:cNvSpPr/>
          <p:nvPr/>
        </p:nvSpPr>
        <p:spPr>
          <a:xfrm>
            <a:off x="929920" y="680653"/>
            <a:ext cx="1065512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70C0"/>
                </a:solidFill>
                <a:latin typeface="Calibri" panose="020F0502020204030204" pitchFamily="34" charset="0"/>
                <a:cs typeface="Calibri" panose="020F0502020204030204" pitchFamily="34" charset="0"/>
              </a:rPr>
              <a:t>C</a:t>
            </a:r>
            <a:r>
              <a:rPr lang="vi-VN" sz="4800" b="1">
                <a:solidFill>
                  <a:srgbClr val="0070C0"/>
                </a:solidFill>
                <a:latin typeface="Calibri" panose="020F0502020204030204" pitchFamily="34" charset="0"/>
                <a:cs typeface="Calibri" panose="020F0502020204030204" pitchFamily="34" charset="0"/>
              </a:rPr>
              <a:t>hợ nổi </a:t>
            </a:r>
            <a:r>
              <a:rPr lang="en-US" sz="4800" b="1">
                <a:solidFill>
                  <a:srgbClr val="0070C0"/>
                </a:solidFill>
                <a:latin typeface="Calibri" panose="020F0502020204030204" pitchFamily="34" charset="0"/>
                <a:cs typeface="Calibri" panose="020F0502020204030204" pitchFamily="34" charset="0"/>
              </a:rPr>
              <a:t>nào sau đây không ở </a:t>
            </a:r>
            <a:r>
              <a:rPr lang="vi-VN" sz="4800" b="1">
                <a:solidFill>
                  <a:srgbClr val="0070C0"/>
                </a:solidFill>
                <a:latin typeface="Calibri" panose="020F0502020204030204" pitchFamily="34" charset="0"/>
                <a:cs typeface="Calibri" panose="020F0502020204030204" pitchFamily="34" charset="0"/>
              </a:rPr>
              <a:t>Nam Bộ</a:t>
            </a:r>
            <a:r>
              <a:rPr lang="en-US" sz="4800" b="1">
                <a:solidFill>
                  <a:srgbClr val="0070C0"/>
                </a:solidFill>
                <a:latin typeface="Calibri" panose="020F0502020204030204" pitchFamily="34" charset="0"/>
                <a:cs typeface="Calibri" panose="020F0502020204030204" pitchFamily="34" charset="0"/>
              </a:rPr>
              <a:t>? </a:t>
            </a:r>
            <a:endParaRPr lang="vi-VN" sz="4800" b="1">
              <a:solidFill>
                <a:srgbClr val="0070C0"/>
              </a:solidFill>
              <a:latin typeface="Calibri" panose="020F0502020204030204" pitchFamily="34" charset="0"/>
              <a:cs typeface="Calibri" panose="020F0502020204030204" pitchFamily="34" charset="0"/>
            </a:endParaRPr>
          </a:p>
        </p:txBody>
      </p:sp>
      <p:grpSp>
        <p:nvGrpSpPr>
          <p:cNvPr id="12" name="Group 18">
            <a:extLst>
              <a:ext uri="{FF2B5EF4-FFF2-40B4-BE49-F238E27FC236}">
                <a16:creationId xmlns:a16="http://schemas.microsoft.com/office/drawing/2014/main" id="{7AA82115-3CC7-62A4-33BB-1873916CC15A}"/>
              </a:ext>
            </a:extLst>
          </p:cNvPr>
          <p:cNvGrpSpPr/>
          <p:nvPr/>
        </p:nvGrpSpPr>
        <p:grpSpPr>
          <a:xfrm>
            <a:off x="407041" y="2961441"/>
            <a:ext cx="5353333" cy="1380931"/>
            <a:chOff x="352001" y="4457700"/>
            <a:chExt cx="8029999" cy="2071397"/>
          </a:xfrm>
        </p:grpSpPr>
        <p:sp>
          <p:nvSpPr>
            <p:cNvPr id="13" name="a">
              <a:extLst>
                <a:ext uri="{FF2B5EF4-FFF2-40B4-BE49-F238E27FC236}">
                  <a16:creationId xmlns:a16="http://schemas.microsoft.com/office/drawing/2014/main" id="{0231FE17-ECEB-0D41-5F23-2EC0F6E60F61}"/>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800" b="1">
                  <a:solidFill>
                    <a:schemeClr val="accent2">
                      <a:lumMod val="50000"/>
                    </a:schemeClr>
                  </a:solidFill>
                  <a:latin typeface="Calibri" panose="020F0502020204030204"/>
                </a:rPr>
                <a:t>Cái Răng </a:t>
              </a:r>
              <a:endParaRPr lang="en-US" sz="4800" b="1">
                <a:solidFill>
                  <a:schemeClr val="accent2">
                    <a:lumMod val="50000"/>
                  </a:schemeClr>
                </a:solidFill>
                <a:latin typeface="Calibri" panose="020F0502020204030204"/>
              </a:endParaRPr>
            </a:p>
            <a:p>
              <a:pPr algn="ctr" defTabSz="914446">
                <a:defRPr/>
              </a:pPr>
              <a:r>
                <a:rPr lang="vi-VN" sz="4800" b="1">
                  <a:solidFill>
                    <a:schemeClr val="accent2">
                      <a:lumMod val="50000"/>
                    </a:schemeClr>
                  </a:solidFill>
                  <a:latin typeface="Calibri" panose="020F0502020204030204"/>
                </a:rPr>
                <a:t>(Cần Thơ)</a:t>
              </a:r>
            </a:p>
          </p:txBody>
        </p:sp>
        <p:pic>
          <p:nvPicPr>
            <p:cNvPr id="14" name="Picture 4">
              <a:extLst>
                <a:ext uri="{FF2B5EF4-FFF2-40B4-BE49-F238E27FC236}">
                  <a16:creationId xmlns:a16="http://schemas.microsoft.com/office/drawing/2014/main" id="{E863CBBB-407F-A487-E03F-40D60FD579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2001" y="4739392"/>
              <a:ext cx="1394437" cy="1545083"/>
            </a:xfrm>
            <a:prstGeom prst="rect">
              <a:avLst/>
            </a:prstGeom>
          </p:spPr>
        </p:pic>
      </p:grpSp>
      <p:grpSp>
        <p:nvGrpSpPr>
          <p:cNvPr id="15" name="Group 19">
            <a:extLst>
              <a:ext uri="{FF2B5EF4-FFF2-40B4-BE49-F238E27FC236}">
                <a16:creationId xmlns:a16="http://schemas.microsoft.com/office/drawing/2014/main" id="{886682A7-4CDE-59FB-AFE8-AA434EC68B86}"/>
              </a:ext>
            </a:extLst>
          </p:cNvPr>
          <p:cNvGrpSpPr/>
          <p:nvPr/>
        </p:nvGrpSpPr>
        <p:grpSpPr>
          <a:xfrm>
            <a:off x="6257482" y="2944737"/>
            <a:ext cx="5549113" cy="1380932"/>
            <a:chOff x="9057387" y="4457701"/>
            <a:chExt cx="8323669" cy="2071397"/>
          </a:xfrm>
        </p:grpSpPr>
        <p:sp>
          <p:nvSpPr>
            <p:cNvPr id="16" name="b">
              <a:extLst>
                <a:ext uri="{FF2B5EF4-FFF2-40B4-BE49-F238E27FC236}">
                  <a16:creationId xmlns:a16="http://schemas.microsoft.com/office/drawing/2014/main" id="{06AFEFA4-EEF1-0A98-CEB8-D338A5F6B4B7}"/>
                </a:ext>
              </a:extLst>
            </p:cNvPr>
            <p:cNvSpPr/>
            <p:nvPr/>
          </p:nvSpPr>
          <p:spPr>
            <a:xfrm>
              <a:off x="9765046" y="4457701"/>
              <a:ext cx="761601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800" b="1">
                  <a:solidFill>
                    <a:schemeClr val="accent2">
                      <a:lumMod val="50000"/>
                    </a:schemeClr>
                  </a:solidFill>
                  <a:latin typeface="Calibri" panose="020F0502020204030204"/>
                </a:rPr>
                <a:t>   Phụng Hiệp </a:t>
              </a:r>
            </a:p>
            <a:p>
              <a:pPr algn="ctr" defTabSz="914446">
                <a:defRPr/>
              </a:pPr>
              <a:r>
                <a:rPr lang="en-US" sz="4800" b="1">
                  <a:solidFill>
                    <a:schemeClr val="accent2">
                      <a:lumMod val="50000"/>
                    </a:schemeClr>
                  </a:solidFill>
                  <a:latin typeface="Calibri" panose="020F0502020204030204"/>
                </a:rPr>
                <a:t>(Hậu Giang)</a:t>
              </a:r>
            </a:p>
          </p:txBody>
        </p:sp>
        <p:pic>
          <p:nvPicPr>
            <p:cNvPr id="17" name="Picture 11">
              <a:extLst>
                <a:ext uri="{FF2B5EF4-FFF2-40B4-BE49-F238E27FC236}">
                  <a16:creationId xmlns:a16="http://schemas.microsoft.com/office/drawing/2014/main" id="{DFB1E342-8317-178E-0E37-22DCB09DB23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057387" y="4731072"/>
              <a:ext cx="1415319" cy="1574766"/>
            </a:xfrm>
            <a:prstGeom prst="rect">
              <a:avLst/>
            </a:prstGeom>
          </p:spPr>
        </p:pic>
      </p:grpSp>
      <p:grpSp>
        <p:nvGrpSpPr>
          <p:cNvPr id="18" name="Group 23">
            <a:extLst>
              <a:ext uri="{FF2B5EF4-FFF2-40B4-BE49-F238E27FC236}">
                <a16:creationId xmlns:a16="http://schemas.microsoft.com/office/drawing/2014/main" id="{71300B15-4E10-A9E1-9B8B-DB670F26136F}"/>
              </a:ext>
            </a:extLst>
          </p:cNvPr>
          <p:cNvGrpSpPr/>
          <p:nvPr/>
        </p:nvGrpSpPr>
        <p:grpSpPr>
          <a:xfrm>
            <a:off x="342993" y="4953039"/>
            <a:ext cx="5397650" cy="1380931"/>
            <a:chOff x="285524" y="7429560"/>
            <a:chExt cx="8096476" cy="2071397"/>
          </a:xfrm>
        </p:grpSpPr>
        <p:sp>
          <p:nvSpPr>
            <p:cNvPr id="19" name="c">
              <a:extLst>
                <a:ext uri="{FF2B5EF4-FFF2-40B4-BE49-F238E27FC236}">
                  <a16:creationId xmlns:a16="http://schemas.microsoft.com/office/drawing/2014/main" id="{A2BE356C-ABE0-A16B-EB7D-5F38BA620E1D}"/>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800" b="1">
                  <a:solidFill>
                    <a:schemeClr val="accent2">
                      <a:lumMod val="50000"/>
                    </a:schemeClr>
                  </a:solidFill>
                  <a:latin typeface="Calibri" panose="020F0502020204030204"/>
                </a:rPr>
                <a:t> Ngã Sáu </a:t>
              </a:r>
            </a:p>
            <a:p>
              <a:pPr algn="ctr" defTabSz="914446">
                <a:defRPr/>
              </a:pPr>
              <a:r>
                <a:rPr lang="en-US" sz="4800" b="1">
                  <a:solidFill>
                    <a:schemeClr val="accent2">
                      <a:lumMod val="50000"/>
                    </a:schemeClr>
                  </a:solidFill>
                  <a:latin typeface="Calibri" panose="020F0502020204030204"/>
                </a:rPr>
                <a:t>(Kiên Giang)</a:t>
              </a:r>
            </a:p>
          </p:txBody>
        </p:sp>
        <p:pic>
          <p:nvPicPr>
            <p:cNvPr id="20" name="Picture 12">
              <a:extLst>
                <a:ext uri="{FF2B5EF4-FFF2-40B4-BE49-F238E27FC236}">
                  <a16:creationId xmlns:a16="http://schemas.microsoft.com/office/drawing/2014/main" id="{C3DE86F3-217F-188A-625E-B205D1F0BF1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85524" y="7690926"/>
              <a:ext cx="1406033" cy="1534551"/>
            </a:xfrm>
            <a:prstGeom prst="rect">
              <a:avLst/>
            </a:prstGeom>
          </p:spPr>
        </p:pic>
      </p:grpSp>
      <p:grpSp>
        <p:nvGrpSpPr>
          <p:cNvPr id="21" name="Group 22">
            <a:extLst>
              <a:ext uri="{FF2B5EF4-FFF2-40B4-BE49-F238E27FC236}">
                <a16:creationId xmlns:a16="http://schemas.microsoft.com/office/drawing/2014/main" id="{1F2522B8-00CF-E825-0495-0A4552690F15}"/>
              </a:ext>
            </a:extLst>
          </p:cNvPr>
          <p:cNvGrpSpPr/>
          <p:nvPr/>
        </p:nvGrpSpPr>
        <p:grpSpPr>
          <a:xfrm>
            <a:off x="6328587" y="4920402"/>
            <a:ext cx="5532942" cy="1380932"/>
            <a:chOff x="9081642" y="7429560"/>
            <a:chExt cx="8299413" cy="2071397"/>
          </a:xfrm>
        </p:grpSpPr>
        <p:sp>
          <p:nvSpPr>
            <p:cNvPr id="22" name="d">
              <a:extLst>
                <a:ext uri="{FF2B5EF4-FFF2-40B4-BE49-F238E27FC236}">
                  <a16:creationId xmlns:a16="http://schemas.microsoft.com/office/drawing/2014/main" id="{F611D47A-EDAD-514F-35B9-CBAEDB5F2201}"/>
                </a:ext>
              </a:extLst>
            </p:cNvPr>
            <p:cNvSpPr/>
            <p:nvPr/>
          </p:nvSpPr>
          <p:spPr>
            <a:xfrm>
              <a:off x="9765045" y="7429560"/>
              <a:ext cx="761601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800" b="1">
                  <a:solidFill>
                    <a:schemeClr val="accent2">
                      <a:lumMod val="50000"/>
                    </a:schemeClr>
                  </a:solidFill>
                  <a:latin typeface="Calibri" panose="020F0502020204030204"/>
                </a:rPr>
                <a:t>Ngã Năm </a:t>
              </a:r>
            </a:p>
            <a:p>
              <a:pPr algn="ctr" defTabSz="914446">
                <a:defRPr/>
              </a:pPr>
              <a:r>
                <a:rPr lang="en-US" sz="4800" b="1">
                  <a:solidFill>
                    <a:schemeClr val="accent2">
                      <a:lumMod val="50000"/>
                    </a:schemeClr>
                  </a:solidFill>
                  <a:latin typeface="Calibri" panose="020F0502020204030204"/>
                </a:rPr>
                <a:t>(Sóc Trăng)</a:t>
              </a:r>
            </a:p>
          </p:txBody>
        </p:sp>
        <p:pic>
          <p:nvPicPr>
            <p:cNvPr id="23" name="Picture 13">
              <a:extLst>
                <a:ext uri="{FF2B5EF4-FFF2-40B4-BE49-F238E27FC236}">
                  <a16:creationId xmlns:a16="http://schemas.microsoft.com/office/drawing/2014/main" id="{17467887-AA1A-3BCB-3F0D-1FCE06D4976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081642" y="7772452"/>
              <a:ext cx="1366804" cy="1501983"/>
            </a:xfrm>
            <a:prstGeom prst="rect">
              <a:avLst/>
            </a:prstGeom>
          </p:spPr>
        </p:pic>
      </p:grpSp>
      <p:pic>
        <p:nvPicPr>
          <p:cNvPr id="24" name="Đúng">
            <a:extLst>
              <a:ext uri="{FF2B5EF4-FFF2-40B4-BE49-F238E27FC236}">
                <a16:creationId xmlns:a16="http://schemas.microsoft.com/office/drawing/2014/main" id="{81BD073C-2F9B-0EEB-ED59-239A7EADC935}"/>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8848" y="5002205"/>
            <a:ext cx="1486303" cy="1189041"/>
          </a:xfrm>
          <a:prstGeom prst="rect">
            <a:avLst/>
          </a:prstGeom>
        </p:spPr>
      </p:pic>
    </p:spTree>
    <p:extLst>
      <p:ext uri="{BB962C8B-B14F-4D97-AF65-F5344CB8AC3E}">
        <p14:creationId xmlns:p14="http://schemas.microsoft.com/office/powerpoint/2010/main" val="3817540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18"/>
                                            </p:tgtEl>
                                            <p:attrNameLst>
                                              <p:attrName>style.visibility</p:attrName>
                                            </p:attrNameLst>
                                          </p:cBhvr>
                                          <p:to>
                                            <p:strVal val="visible"/>
                                          </p:to>
                                        </p:set>
                                        <p:anim calcmode="lin" valueType="num" p14:bounceEnd="72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14:bounceEnd="72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1"/>
                                            </p:tgtEl>
                                            <p:attrNameLst>
                                              <p:attrName>style.visibility</p:attrName>
                                            </p:attrNameLst>
                                          </p:cBhvr>
                                          <p:to>
                                            <p:strVal val="visible"/>
                                          </p:to>
                                        </p:set>
                                        <p:anim calcmode="lin" valueType="num" p14:bounceEnd="72000">
                                          <p:cBhvr additive="base">
                                            <p:cTn id="19" dur="1000" fill="hold"/>
                                            <p:tgtEl>
                                              <p:spTgt spid="21"/>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4"/>
                                            </p:tgtEl>
                                          </p:cBhvr>
                                        </p:cmd>
                                      </p:childTnLst>
                                    </p:cTn>
                                  </p:par>
                                  <p:par>
                                    <p:cTn id="26" presetID="26" presetClass="emph" presetSubtype="0" fill="hold"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18"/>
                                            </p:tgtEl>
                                          </p:cBhvr>
                                        </p:animEffect>
                                        <p:animScale>
                                          <p:cBhvr>
                                            <p:cTn id="34" dur="250" autoRev="1" fill="hold"/>
                                            <p:tgtEl>
                                              <p:spTgt spid="18"/>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 calcmode="lin" valueType="num">
                                          <p:cBhvr>
                                            <p:cTn id="39" dur="500" fill="hold"/>
                                            <p:tgtEl>
                                              <p:spTgt spid="24"/>
                                            </p:tgtEl>
                                            <p:attrNameLst>
                                              <p:attrName>style.rotation</p:attrName>
                                            </p:attrNameLst>
                                          </p:cBhvr>
                                          <p:tavLst>
                                            <p:tav tm="0">
                                              <p:val>
                                                <p:fltVal val="360"/>
                                              </p:val>
                                            </p:tav>
                                            <p:tav tm="100000">
                                              <p:val>
                                                <p:fltVal val="0"/>
                                              </p:val>
                                            </p:tav>
                                          </p:tavLst>
                                        </p:anim>
                                        <p:animEffect transition="in" filter="fade">
                                          <p:cBhvr>
                                            <p:cTn id="40" dur="500"/>
                                            <p:tgtEl>
                                              <p:spTgt spid="24"/>
                                            </p:tgtEl>
                                          </p:cBhvr>
                                        </p:animEffect>
                                      </p:childTnLst>
                                    </p:cTn>
                                  </p:par>
                                  <p:par>
                                    <p:cTn id="41" presetID="1" presetClass="mediacall" presetSubtype="0" fill="hold" nodeType="withEffect">
                                      <p:stCondLst>
                                        <p:cond delay="0"/>
                                      </p:stCondLst>
                                      <p:childTnLst>
                                        <p:cmd type="call" cmd="playFrom(0.0)">
                                          <p:cBhvr>
                                            <p:cTn id="42" dur="3448" fill="hold"/>
                                            <p:tgtEl>
                                              <p:spTgt spid="5"/>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24"/>
                                            </p:tgtEl>
                                            <p:attrNameLst>
                                              <p:attrName>r</p:attrName>
                                            </p:attrNameLst>
                                          </p:cBhvr>
                                        </p:animRot>
                                        <p:animRot by="-240000">
                                          <p:cBhvr>
                                            <p:cTn id="45" dur="200" fill="hold">
                                              <p:stCondLst>
                                                <p:cond delay="200"/>
                                              </p:stCondLst>
                                            </p:cTn>
                                            <p:tgtEl>
                                              <p:spTgt spid="24"/>
                                            </p:tgtEl>
                                            <p:attrNameLst>
                                              <p:attrName>r</p:attrName>
                                            </p:attrNameLst>
                                          </p:cBhvr>
                                        </p:animRot>
                                        <p:animRot by="240000">
                                          <p:cBhvr>
                                            <p:cTn id="46" dur="200" fill="hold">
                                              <p:stCondLst>
                                                <p:cond delay="400"/>
                                              </p:stCondLst>
                                            </p:cTn>
                                            <p:tgtEl>
                                              <p:spTgt spid="24"/>
                                            </p:tgtEl>
                                            <p:attrNameLst>
                                              <p:attrName>r</p:attrName>
                                            </p:attrNameLst>
                                          </p:cBhvr>
                                        </p:animRot>
                                        <p:animRot by="-240000">
                                          <p:cBhvr>
                                            <p:cTn id="47" dur="200" fill="hold">
                                              <p:stCondLst>
                                                <p:cond delay="600"/>
                                              </p:stCondLst>
                                            </p:cTn>
                                            <p:tgtEl>
                                              <p:spTgt spid="24"/>
                                            </p:tgtEl>
                                            <p:attrNameLst>
                                              <p:attrName>r</p:attrName>
                                            </p:attrNameLst>
                                          </p:cBhvr>
                                        </p:animRot>
                                        <p:animRot by="120000">
                                          <p:cBhvr>
                                            <p:cTn id="48" dur="200" fill="hold">
                                              <p:stCondLst>
                                                <p:cond delay="800"/>
                                              </p:stCondLst>
                                            </p:cTn>
                                            <p:tgtEl>
                                              <p:spTgt spid="24"/>
                                            </p:tgtEl>
                                            <p:attrNameLst>
                                              <p:attrName>r</p:attrName>
                                            </p:attrNameLst>
                                          </p:cBhvr>
                                        </p:animRot>
                                      </p:childTnLst>
                                    </p:cTn>
                                  </p:par>
                                  <p:par>
                                    <p:cTn id="49" presetID="31" presetClass="exit" presetSubtype="0" fill="hold" nodeType="withEffect">
                                      <p:stCondLst>
                                        <p:cond delay="200"/>
                                      </p:stCondLst>
                                      <p:childTnLst>
                                        <p:anim calcmode="lin" valueType="num">
                                          <p:cBhvr>
                                            <p:cTn id="50" dur="1000"/>
                                            <p:tgtEl>
                                              <p:spTgt spid="12"/>
                                            </p:tgtEl>
                                            <p:attrNameLst>
                                              <p:attrName>ppt_w</p:attrName>
                                            </p:attrNameLst>
                                          </p:cBhvr>
                                          <p:tavLst>
                                            <p:tav tm="0">
                                              <p:val>
                                                <p:strVal val="ppt_w"/>
                                              </p:val>
                                            </p:tav>
                                            <p:tav tm="100000">
                                              <p:val>
                                                <p:fltVal val="0"/>
                                              </p:val>
                                            </p:tav>
                                          </p:tavLst>
                                        </p:anim>
                                        <p:anim calcmode="lin" valueType="num">
                                          <p:cBhvr>
                                            <p:cTn id="51" dur="1000"/>
                                            <p:tgtEl>
                                              <p:spTgt spid="12"/>
                                            </p:tgtEl>
                                            <p:attrNameLst>
                                              <p:attrName>ppt_h</p:attrName>
                                            </p:attrNameLst>
                                          </p:cBhvr>
                                          <p:tavLst>
                                            <p:tav tm="0">
                                              <p:val>
                                                <p:strVal val="ppt_h"/>
                                              </p:val>
                                            </p:tav>
                                            <p:tav tm="100000">
                                              <p:val>
                                                <p:fltVal val="0"/>
                                              </p:val>
                                            </p:tav>
                                          </p:tavLst>
                                        </p:anim>
                                        <p:anim calcmode="lin" valueType="num">
                                          <p:cBhvr>
                                            <p:cTn id="52" dur="1000"/>
                                            <p:tgtEl>
                                              <p:spTgt spid="12"/>
                                            </p:tgtEl>
                                            <p:attrNameLst>
                                              <p:attrName>style.rotation</p:attrName>
                                            </p:attrNameLst>
                                          </p:cBhvr>
                                          <p:tavLst>
                                            <p:tav tm="0">
                                              <p:val>
                                                <p:fltVal val="0"/>
                                              </p:val>
                                            </p:tav>
                                            <p:tav tm="100000">
                                              <p:val>
                                                <p:fltVal val="90"/>
                                              </p:val>
                                            </p:tav>
                                          </p:tavLst>
                                        </p:anim>
                                        <p:animEffect transition="out" filter="fade">
                                          <p:cBhvr>
                                            <p:cTn id="53" dur="1000"/>
                                            <p:tgtEl>
                                              <p:spTgt spid="12"/>
                                            </p:tgtEl>
                                          </p:cBhvr>
                                        </p:animEffect>
                                        <p:set>
                                          <p:cBhvr>
                                            <p:cTn id="54" dur="1" fill="hold">
                                              <p:stCondLst>
                                                <p:cond delay="999"/>
                                              </p:stCondLst>
                                            </p:cTn>
                                            <p:tgtEl>
                                              <p:spTgt spid="12"/>
                                            </p:tgtEl>
                                            <p:attrNameLst>
                                              <p:attrName>style.visibility</p:attrName>
                                            </p:attrNameLst>
                                          </p:cBhvr>
                                          <p:to>
                                            <p:strVal val="hidden"/>
                                          </p:to>
                                        </p:set>
                                      </p:childTnLst>
                                    </p:cTn>
                                  </p:par>
                                  <p:par>
                                    <p:cTn id="55" presetID="31" presetClass="exit" presetSubtype="0" fill="hold" nodeType="withEffect">
                                      <p:stCondLst>
                                        <p:cond delay="200"/>
                                      </p:stCondLst>
                                      <p:childTnLst>
                                        <p:anim calcmode="lin" valueType="num">
                                          <p:cBhvr>
                                            <p:cTn id="56" dur="1000"/>
                                            <p:tgtEl>
                                              <p:spTgt spid="21"/>
                                            </p:tgtEl>
                                            <p:attrNameLst>
                                              <p:attrName>ppt_w</p:attrName>
                                            </p:attrNameLst>
                                          </p:cBhvr>
                                          <p:tavLst>
                                            <p:tav tm="0">
                                              <p:val>
                                                <p:strVal val="ppt_w"/>
                                              </p:val>
                                            </p:tav>
                                            <p:tav tm="100000">
                                              <p:val>
                                                <p:fltVal val="0"/>
                                              </p:val>
                                            </p:tav>
                                          </p:tavLst>
                                        </p:anim>
                                        <p:anim calcmode="lin" valueType="num">
                                          <p:cBhvr>
                                            <p:cTn id="57" dur="1000"/>
                                            <p:tgtEl>
                                              <p:spTgt spid="21"/>
                                            </p:tgtEl>
                                            <p:attrNameLst>
                                              <p:attrName>ppt_h</p:attrName>
                                            </p:attrNameLst>
                                          </p:cBhvr>
                                          <p:tavLst>
                                            <p:tav tm="0">
                                              <p:val>
                                                <p:strVal val="ppt_h"/>
                                              </p:val>
                                            </p:tav>
                                            <p:tav tm="100000">
                                              <p:val>
                                                <p:fltVal val="0"/>
                                              </p:val>
                                            </p:tav>
                                          </p:tavLst>
                                        </p:anim>
                                        <p:anim calcmode="lin" valueType="num">
                                          <p:cBhvr>
                                            <p:cTn id="58" dur="1000"/>
                                            <p:tgtEl>
                                              <p:spTgt spid="21"/>
                                            </p:tgtEl>
                                            <p:attrNameLst>
                                              <p:attrName>style.rotation</p:attrName>
                                            </p:attrNameLst>
                                          </p:cBhvr>
                                          <p:tavLst>
                                            <p:tav tm="0">
                                              <p:val>
                                                <p:fltVal val="0"/>
                                              </p:val>
                                            </p:tav>
                                            <p:tav tm="100000">
                                              <p:val>
                                                <p:fltVal val="90"/>
                                              </p:val>
                                            </p:tav>
                                          </p:tavLst>
                                        </p:anim>
                                        <p:animEffect transition="out" filter="fade">
                                          <p:cBhvr>
                                            <p:cTn id="59" dur="1000"/>
                                            <p:tgtEl>
                                              <p:spTgt spid="21"/>
                                            </p:tgtEl>
                                          </p:cBhvr>
                                        </p:animEffect>
                                        <p:set>
                                          <p:cBhvr>
                                            <p:cTn id="60" dur="1" fill="hold">
                                              <p:stCondLst>
                                                <p:cond delay="999"/>
                                              </p:stCondLst>
                                            </p:cTn>
                                            <p:tgtEl>
                                              <p:spTgt spid="21"/>
                                            </p:tgtEl>
                                            <p:attrNameLst>
                                              <p:attrName>style.visibility</p:attrName>
                                            </p:attrNameLst>
                                          </p:cBhvr>
                                          <p:to>
                                            <p:strVal val="hidden"/>
                                          </p:to>
                                        </p:set>
                                      </p:childTnLst>
                                    </p:cTn>
                                  </p:par>
                                  <p:par>
                                    <p:cTn id="61" presetID="31" presetClass="exit" presetSubtype="0" fill="hold" nodeType="withEffect">
                                      <p:stCondLst>
                                        <p:cond delay="200"/>
                                      </p:stCondLst>
                                      <p:childTnLst>
                                        <p:anim calcmode="lin" valueType="num">
                                          <p:cBhvr>
                                            <p:cTn id="62" dur="1000"/>
                                            <p:tgtEl>
                                              <p:spTgt spid="15"/>
                                            </p:tgtEl>
                                            <p:attrNameLst>
                                              <p:attrName>ppt_w</p:attrName>
                                            </p:attrNameLst>
                                          </p:cBhvr>
                                          <p:tavLst>
                                            <p:tav tm="0">
                                              <p:val>
                                                <p:strVal val="ppt_w"/>
                                              </p:val>
                                            </p:tav>
                                            <p:tav tm="100000">
                                              <p:val>
                                                <p:fltVal val="0"/>
                                              </p:val>
                                            </p:tav>
                                          </p:tavLst>
                                        </p:anim>
                                        <p:anim calcmode="lin" valueType="num">
                                          <p:cBhvr>
                                            <p:cTn id="63" dur="1000"/>
                                            <p:tgtEl>
                                              <p:spTgt spid="15"/>
                                            </p:tgtEl>
                                            <p:attrNameLst>
                                              <p:attrName>ppt_h</p:attrName>
                                            </p:attrNameLst>
                                          </p:cBhvr>
                                          <p:tavLst>
                                            <p:tav tm="0">
                                              <p:val>
                                                <p:strVal val="ppt_h"/>
                                              </p:val>
                                            </p:tav>
                                            <p:tav tm="100000">
                                              <p:val>
                                                <p:fltVal val="0"/>
                                              </p:val>
                                            </p:tav>
                                          </p:tavLst>
                                        </p:anim>
                                        <p:anim calcmode="lin" valueType="num">
                                          <p:cBhvr>
                                            <p:cTn id="64" dur="1000"/>
                                            <p:tgtEl>
                                              <p:spTgt spid="15"/>
                                            </p:tgtEl>
                                            <p:attrNameLst>
                                              <p:attrName>style.rotation</p:attrName>
                                            </p:attrNameLst>
                                          </p:cBhvr>
                                          <p:tavLst>
                                            <p:tav tm="0">
                                              <p:val>
                                                <p:fltVal val="0"/>
                                              </p:val>
                                            </p:tav>
                                            <p:tav tm="100000">
                                              <p:val>
                                                <p:fltVal val="90"/>
                                              </p:val>
                                            </p:tav>
                                          </p:tavLst>
                                        </p:anim>
                                        <p:animEffect transition="out" filter="fade">
                                          <p:cBhvr>
                                            <p:cTn id="65" dur="1000"/>
                                            <p:tgtEl>
                                              <p:spTgt spid="15"/>
                                            </p:tgtEl>
                                          </p:cBhvr>
                                        </p:animEffect>
                                        <p:set>
                                          <p:cBhvr>
                                            <p:cTn id="66"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6"/>
                                            </p:tgtEl>
                                          </p:cBhvr>
                                        </p:cmd>
                                      </p:childTnLst>
                                    </p:cTn>
                                  </p:par>
                                  <p:par>
                                    <p:cTn id="72" presetID="26" presetClass="emph" presetSubtype="0" fill="hold" nodeType="withEffect">
                                      <p:stCondLst>
                                        <p:cond delay="0"/>
                                      </p:stCondLst>
                                      <p:childTnLst>
                                        <p:animEffect transition="out" filter="fade">
                                          <p:cBhvr>
                                            <p:cTn id="73" dur="500" tmFilter="0, 0; .2, .5; .8, .5; 1, 0"/>
                                            <p:tgtEl>
                                              <p:spTgt spid="21"/>
                                            </p:tgtEl>
                                          </p:cBhvr>
                                        </p:animEffect>
                                        <p:animScale>
                                          <p:cBhvr>
                                            <p:cTn id="74" dur="250" autoRev="1" fill="hold"/>
                                            <p:tgtEl>
                                              <p:spTgt spid="21"/>
                                            </p:tgtEl>
                                          </p:cBhvr>
                                          <p:by x="105000" y="105000"/>
                                        </p:animScale>
                                      </p:childTnLst>
                                    </p:cTn>
                                  </p:par>
                                </p:childTnLst>
                              </p:cTn>
                            </p:par>
                          </p:childTnLst>
                        </p:cTn>
                      </p:par>
                    </p:childTnLst>
                  </p:cTn>
                  <p:nextCondLst>
                    <p:cond evt="onClick" delay="0">
                      <p:tgtEl>
                        <p:spTgt spid="21"/>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5"/>
                                            </p:tgtEl>
                                          </p:cBhvr>
                                        </p:animEffect>
                                        <p:animScale>
                                          <p:cBhvr>
                                            <p:cTn id="80" dur="250" autoRev="1" fill="hold"/>
                                            <p:tgtEl>
                                              <p:spTgt spid="15"/>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0"/>
                                            </p:tgtEl>
                                          </p:cBhvr>
                                        </p:cmd>
                                      </p:childTnLst>
                                    </p:cTn>
                                  </p:par>
                                </p:childTnLst>
                              </p:cTn>
                            </p:par>
                          </p:childTnLst>
                        </p:cTn>
                      </p:par>
                    </p:childTnLst>
                  </p:cTn>
                  <p:nextCondLst>
                    <p:cond evt="onClick" delay="0">
                      <p:tgtEl>
                        <p:spTgt spid="15"/>
                      </p:tgtEl>
                    </p:cond>
                  </p:nextCondLst>
                </p:seq>
                <p:audio>
                  <p:cMediaNode vol="80000">
                    <p:cTn id="83" fill="hold" display="0">
                      <p:stCondLst>
                        <p:cond delay="indefinite"/>
                      </p:stCondLst>
                      <p:endCondLst>
                        <p:cond evt="onStopAudio" delay="0">
                          <p:tgtEl>
                            <p:sldTgt/>
                          </p:tgtEl>
                        </p:cond>
                      </p:endCondLst>
                    </p:cTn>
                    <p:tgtEl>
                      <p:spTgt spid="4"/>
                    </p:tgtEl>
                  </p:cMediaNode>
                </p:audio>
                <p:audio>
                  <p:cMediaNode vol="80000">
                    <p:cTn id="84" fill="hold" display="0">
                      <p:stCondLst>
                        <p:cond delay="indefinite"/>
                      </p:stCondLst>
                      <p:endCondLst>
                        <p:cond evt="onStopAudio" delay="0">
                          <p:tgtEl>
                            <p:sldTgt/>
                          </p:tgtEl>
                        </p:cond>
                      </p:endCondLst>
                    </p:cTn>
                    <p:tgtEl>
                      <p:spTgt spid="5"/>
                    </p:tgtEl>
                  </p:cMediaNode>
                </p:audio>
                <p:audio>
                  <p:cMediaNode vol="80000">
                    <p:cTn id="85" fill="hold" display="0">
                      <p:stCondLst>
                        <p:cond delay="indefinite"/>
                      </p:stCondLst>
                      <p:endCondLst>
                        <p:cond evt="onStopAudio" delay="0">
                          <p:tgtEl>
                            <p:sldTgt/>
                          </p:tgtEl>
                        </p:cond>
                      </p:endCondLst>
                    </p:cTn>
                    <p:tgtEl>
                      <p:spTgt spid="6"/>
                    </p:tgtEl>
                  </p:cMediaNode>
                </p:audio>
                <p:audio>
                  <p:cMediaNode vol="80000">
                    <p:cTn id="86" fill="hold" display="0">
                      <p:stCondLst>
                        <p:cond delay="indefinite"/>
                      </p:stCondLst>
                      <p:endCondLst>
                        <p:cond evt="onStopAudio" delay="0">
                          <p:tgtEl>
                            <p:sldTgt/>
                          </p:tgtEl>
                        </p:cond>
                      </p:endCondLst>
                    </p:cTn>
                    <p:tgtEl>
                      <p:spTgt spid="10"/>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4"/>
                                            </p:tgtEl>
                                          </p:cBhvr>
                                        </p:cmd>
                                      </p:childTnLst>
                                    </p:cTn>
                                  </p:par>
                                  <p:par>
                                    <p:cTn id="26" presetID="26" presetClass="emph" presetSubtype="0" fill="hold"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18"/>
                                            </p:tgtEl>
                                          </p:cBhvr>
                                        </p:animEffect>
                                        <p:animScale>
                                          <p:cBhvr>
                                            <p:cTn id="34" dur="250" autoRev="1" fill="hold"/>
                                            <p:tgtEl>
                                              <p:spTgt spid="18"/>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 calcmode="lin" valueType="num">
                                          <p:cBhvr>
                                            <p:cTn id="39" dur="500" fill="hold"/>
                                            <p:tgtEl>
                                              <p:spTgt spid="24"/>
                                            </p:tgtEl>
                                            <p:attrNameLst>
                                              <p:attrName>style.rotation</p:attrName>
                                            </p:attrNameLst>
                                          </p:cBhvr>
                                          <p:tavLst>
                                            <p:tav tm="0">
                                              <p:val>
                                                <p:fltVal val="360"/>
                                              </p:val>
                                            </p:tav>
                                            <p:tav tm="100000">
                                              <p:val>
                                                <p:fltVal val="0"/>
                                              </p:val>
                                            </p:tav>
                                          </p:tavLst>
                                        </p:anim>
                                        <p:animEffect transition="in" filter="fade">
                                          <p:cBhvr>
                                            <p:cTn id="40" dur="500"/>
                                            <p:tgtEl>
                                              <p:spTgt spid="24"/>
                                            </p:tgtEl>
                                          </p:cBhvr>
                                        </p:animEffect>
                                      </p:childTnLst>
                                    </p:cTn>
                                  </p:par>
                                  <p:par>
                                    <p:cTn id="41" presetID="1" presetClass="mediacall" presetSubtype="0" fill="hold" nodeType="withEffect">
                                      <p:stCondLst>
                                        <p:cond delay="0"/>
                                      </p:stCondLst>
                                      <p:childTnLst>
                                        <p:cmd type="call" cmd="playFrom(0.0)">
                                          <p:cBhvr>
                                            <p:cTn id="42" dur="3448" fill="hold"/>
                                            <p:tgtEl>
                                              <p:spTgt spid="5"/>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24"/>
                                            </p:tgtEl>
                                            <p:attrNameLst>
                                              <p:attrName>r</p:attrName>
                                            </p:attrNameLst>
                                          </p:cBhvr>
                                        </p:animRot>
                                        <p:animRot by="-240000">
                                          <p:cBhvr>
                                            <p:cTn id="45" dur="200" fill="hold">
                                              <p:stCondLst>
                                                <p:cond delay="200"/>
                                              </p:stCondLst>
                                            </p:cTn>
                                            <p:tgtEl>
                                              <p:spTgt spid="24"/>
                                            </p:tgtEl>
                                            <p:attrNameLst>
                                              <p:attrName>r</p:attrName>
                                            </p:attrNameLst>
                                          </p:cBhvr>
                                        </p:animRot>
                                        <p:animRot by="240000">
                                          <p:cBhvr>
                                            <p:cTn id="46" dur="200" fill="hold">
                                              <p:stCondLst>
                                                <p:cond delay="400"/>
                                              </p:stCondLst>
                                            </p:cTn>
                                            <p:tgtEl>
                                              <p:spTgt spid="24"/>
                                            </p:tgtEl>
                                            <p:attrNameLst>
                                              <p:attrName>r</p:attrName>
                                            </p:attrNameLst>
                                          </p:cBhvr>
                                        </p:animRot>
                                        <p:animRot by="-240000">
                                          <p:cBhvr>
                                            <p:cTn id="47" dur="200" fill="hold">
                                              <p:stCondLst>
                                                <p:cond delay="600"/>
                                              </p:stCondLst>
                                            </p:cTn>
                                            <p:tgtEl>
                                              <p:spTgt spid="24"/>
                                            </p:tgtEl>
                                            <p:attrNameLst>
                                              <p:attrName>r</p:attrName>
                                            </p:attrNameLst>
                                          </p:cBhvr>
                                        </p:animRot>
                                        <p:animRot by="120000">
                                          <p:cBhvr>
                                            <p:cTn id="48" dur="200" fill="hold">
                                              <p:stCondLst>
                                                <p:cond delay="800"/>
                                              </p:stCondLst>
                                            </p:cTn>
                                            <p:tgtEl>
                                              <p:spTgt spid="24"/>
                                            </p:tgtEl>
                                            <p:attrNameLst>
                                              <p:attrName>r</p:attrName>
                                            </p:attrNameLst>
                                          </p:cBhvr>
                                        </p:animRot>
                                      </p:childTnLst>
                                    </p:cTn>
                                  </p:par>
                                  <p:par>
                                    <p:cTn id="49" presetID="31" presetClass="exit" presetSubtype="0" fill="hold" nodeType="withEffect">
                                      <p:stCondLst>
                                        <p:cond delay="200"/>
                                      </p:stCondLst>
                                      <p:childTnLst>
                                        <p:anim calcmode="lin" valueType="num">
                                          <p:cBhvr>
                                            <p:cTn id="50" dur="1000"/>
                                            <p:tgtEl>
                                              <p:spTgt spid="12"/>
                                            </p:tgtEl>
                                            <p:attrNameLst>
                                              <p:attrName>ppt_w</p:attrName>
                                            </p:attrNameLst>
                                          </p:cBhvr>
                                          <p:tavLst>
                                            <p:tav tm="0">
                                              <p:val>
                                                <p:strVal val="ppt_w"/>
                                              </p:val>
                                            </p:tav>
                                            <p:tav tm="100000">
                                              <p:val>
                                                <p:fltVal val="0"/>
                                              </p:val>
                                            </p:tav>
                                          </p:tavLst>
                                        </p:anim>
                                        <p:anim calcmode="lin" valueType="num">
                                          <p:cBhvr>
                                            <p:cTn id="51" dur="1000"/>
                                            <p:tgtEl>
                                              <p:spTgt spid="12"/>
                                            </p:tgtEl>
                                            <p:attrNameLst>
                                              <p:attrName>ppt_h</p:attrName>
                                            </p:attrNameLst>
                                          </p:cBhvr>
                                          <p:tavLst>
                                            <p:tav tm="0">
                                              <p:val>
                                                <p:strVal val="ppt_h"/>
                                              </p:val>
                                            </p:tav>
                                            <p:tav tm="100000">
                                              <p:val>
                                                <p:fltVal val="0"/>
                                              </p:val>
                                            </p:tav>
                                          </p:tavLst>
                                        </p:anim>
                                        <p:anim calcmode="lin" valueType="num">
                                          <p:cBhvr>
                                            <p:cTn id="52" dur="1000"/>
                                            <p:tgtEl>
                                              <p:spTgt spid="12"/>
                                            </p:tgtEl>
                                            <p:attrNameLst>
                                              <p:attrName>style.rotation</p:attrName>
                                            </p:attrNameLst>
                                          </p:cBhvr>
                                          <p:tavLst>
                                            <p:tav tm="0">
                                              <p:val>
                                                <p:fltVal val="0"/>
                                              </p:val>
                                            </p:tav>
                                            <p:tav tm="100000">
                                              <p:val>
                                                <p:fltVal val="90"/>
                                              </p:val>
                                            </p:tav>
                                          </p:tavLst>
                                        </p:anim>
                                        <p:animEffect transition="out" filter="fade">
                                          <p:cBhvr>
                                            <p:cTn id="53" dur="1000"/>
                                            <p:tgtEl>
                                              <p:spTgt spid="12"/>
                                            </p:tgtEl>
                                          </p:cBhvr>
                                        </p:animEffect>
                                        <p:set>
                                          <p:cBhvr>
                                            <p:cTn id="54" dur="1" fill="hold">
                                              <p:stCondLst>
                                                <p:cond delay="999"/>
                                              </p:stCondLst>
                                            </p:cTn>
                                            <p:tgtEl>
                                              <p:spTgt spid="12"/>
                                            </p:tgtEl>
                                            <p:attrNameLst>
                                              <p:attrName>style.visibility</p:attrName>
                                            </p:attrNameLst>
                                          </p:cBhvr>
                                          <p:to>
                                            <p:strVal val="hidden"/>
                                          </p:to>
                                        </p:set>
                                      </p:childTnLst>
                                    </p:cTn>
                                  </p:par>
                                  <p:par>
                                    <p:cTn id="55" presetID="31" presetClass="exit" presetSubtype="0" fill="hold" nodeType="withEffect">
                                      <p:stCondLst>
                                        <p:cond delay="200"/>
                                      </p:stCondLst>
                                      <p:childTnLst>
                                        <p:anim calcmode="lin" valueType="num">
                                          <p:cBhvr>
                                            <p:cTn id="56" dur="1000"/>
                                            <p:tgtEl>
                                              <p:spTgt spid="21"/>
                                            </p:tgtEl>
                                            <p:attrNameLst>
                                              <p:attrName>ppt_w</p:attrName>
                                            </p:attrNameLst>
                                          </p:cBhvr>
                                          <p:tavLst>
                                            <p:tav tm="0">
                                              <p:val>
                                                <p:strVal val="ppt_w"/>
                                              </p:val>
                                            </p:tav>
                                            <p:tav tm="100000">
                                              <p:val>
                                                <p:fltVal val="0"/>
                                              </p:val>
                                            </p:tav>
                                          </p:tavLst>
                                        </p:anim>
                                        <p:anim calcmode="lin" valueType="num">
                                          <p:cBhvr>
                                            <p:cTn id="57" dur="1000"/>
                                            <p:tgtEl>
                                              <p:spTgt spid="21"/>
                                            </p:tgtEl>
                                            <p:attrNameLst>
                                              <p:attrName>ppt_h</p:attrName>
                                            </p:attrNameLst>
                                          </p:cBhvr>
                                          <p:tavLst>
                                            <p:tav tm="0">
                                              <p:val>
                                                <p:strVal val="ppt_h"/>
                                              </p:val>
                                            </p:tav>
                                            <p:tav tm="100000">
                                              <p:val>
                                                <p:fltVal val="0"/>
                                              </p:val>
                                            </p:tav>
                                          </p:tavLst>
                                        </p:anim>
                                        <p:anim calcmode="lin" valueType="num">
                                          <p:cBhvr>
                                            <p:cTn id="58" dur="1000"/>
                                            <p:tgtEl>
                                              <p:spTgt spid="21"/>
                                            </p:tgtEl>
                                            <p:attrNameLst>
                                              <p:attrName>style.rotation</p:attrName>
                                            </p:attrNameLst>
                                          </p:cBhvr>
                                          <p:tavLst>
                                            <p:tav tm="0">
                                              <p:val>
                                                <p:fltVal val="0"/>
                                              </p:val>
                                            </p:tav>
                                            <p:tav tm="100000">
                                              <p:val>
                                                <p:fltVal val="90"/>
                                              </p:val>
                                            </p:tav>
                                          </p:tavLst>
                                        </p:anim>
                                        <p:animEffect transition="out" filter="fade">
                                          <p:cBhvr>
                                            <p:cTn id="59" dur="1000"/>
                                            <p:tgtEl>
                                              <p:spTgt spid="21"/>
                                            </p:tgtEl>
                                          </p:cBhvr>
                                        </p:animEffect>
                                        <p:set>
                                          <p:cBhvr>
                                            <p:cTn id="60" dur="1" fill="hold">
                                              <p:stCondLst>
                                                <p:cond delay="999"/>
                                              </p:stCondLst>
                                            </p:cTn>
                                            <p:tgtEl>
                                              <p:spTgt spid="21"/>
                                            </p:tgtEl>
                                            <p:attrNameLst>
                                              <p:attrName>style.visibility</p:attrName>
                                            </p:attrNameLst>
                                          </p:cBhvr>
                                          <p:to>
                                            <p:strVal val="hidden"/>
                                          </p:to>
                                        </p:set>
                                      </p:childTnLst>
                                    </p:cTn>
                                  </p:par>
                                  <p:par>
                                    <p:cTn id="61" presetID="31" presetClass="exit" presetSubtype="0" fill="hold" nodeType="withEffect">
                                      <p:stCondLst>
                                        <p:cond delay="200"/>
                                      </p:stCondLst>
                                      <p:childTnLst>
                                        <p:anim calcmode="lin" valueType="num">
                                          <p:cBhvr>
                                            <p:cTn id="62" dur="1000"/>
                                            <p:tgtEl>
                                              <p:spTgt spid="15"/>
                                            </p:tgtEl>
                                            <p:attrNameLst>
                                              <p:attrName>ppt_w</p:attrName>
                                            </p:attrNameLst>
                                          </p:cBhvr>
                                          <p:tavLst>
                                            <p:tav tm="0">
                                              <p:val>
                                                <p:strVal val="ppt_w"/>
                                              </p:val>
                                            </p:tav>
                                            <p:tav tm="100000">
                                              <p:val>
                                                <p:fltVal val="0"/>
                                              </p:val>
                                            </p:tav>
                                          </p:tavLst>
                                        </p:anim>
                                        <p:anim calcmode="lin" valueType="num">
                                          <p:cBhvr>
                                            <p:cTn id="63" dur="1000"/>
                                            <p:tgtEl>
                                              <p:spTgt spid="15"/>
                                            </p:tgtEl>
                                            <p:attrNameLst>
                                              <p:attrName>ppt_h</p:attrName>
                                            </p:attrNameLst>
                                          </p:cBhvr>
                                          <p:tavLst>
                                            <p:tav tm="0">
                                              <p:val>
                                                <p:strVal val="ppt_h"/>
                                              </p:val>
                                            </p:tav>
                                            <p:tav tm="100000">
                                              <p:val>
                                                <p:fltVal val="0"/>
                                              </p:val>
                                            </p:tav>
                                          </p:tavLst>
                                        </p:anim>
                                        <p:anim calcmode="lin" valueType="num">
                                          <p:cBhvr>
                                            <p:cTn id="64" dur="1000"/>
                                            <p:tgtEl>
                                              <p:spTgt spid="15"/>
                                            </p:tgtEl>
                                            <p:attrNameLst>
                                              <p:attrName>style.rotation</p:attrName>
                                            </p:attrNameLst>
                                          </p:cBhvr>
                                          <p:tavLst>
                                            <p:tav tm="0">
                                              <p:val>
                                                <p:fltVal val="0"/>
                                              </p:val>
                                            </p:tav>
                                            <p:tav tm="100000">
                                              <p:val>
                                                <p:fltVal val="90"/>
                                              </p:val>
                                            </p:tav>
                                          </p:tavLst>
                                        </p:anim>
                                        <p:animEffect transition="out" filter="fade">
                                          <p:cBhvr>
                                            <p:cTn id="65" dur="1000"/>
                                            <p:tgtEl>
                                              <p:spTgt spid="15"/>
                                            </p:tgtEl>
                                          </p:cBhvr>
                                        </p:animEffect>
                                        <p:set>
                                          <p:cBhvr>
                                            <p:cTn id="66"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6"/>
                                            </p:tgtEl>
                                          </p:cBhvr>
                                        </p:cmd>
                                      </p:childTnLst>
                                    </p:cTn>
                                  </p:par>
                                  <p:par>
                                    <p:cTn id="72" presetID="26" presetClass="emph" presetSubtype="0" fill="hold" nodeType="withEffect">
                                      <p:stCondLst>
                                        <p:cond delay="0"/>
                                      </p:stCondLst>
                                      <p:childTnLst>
                                        <p:animEffect transition="out" filter="fade">
                                          <p:cBhvr>
                                            <p:cTn id="73" dur="500" tmFilter="0, 0; .2, .5; .8, .5; 1, 0"/>
                                            <p:tgtEl>
                                              <p:spTgt spid="21"/>
                                            </p:tgtEl>
                                          </p:cBhvr>
                                        </p:animEffect>
                                        <p:animScale>
                                          <p:cBhvr>
                                            <p:cTn id="74" dur="250" autoRev="1" fill="hold"/>
                                            <p:tgtEl>
                                              <p:spTgt spid="21"/>
                                            </p:tgtEl>
                                          </p:cBhvr>
                                          <p:by x="105000" y="105000"/>
                                        </p:animScale>
                                      </p:childTnLst>
                                    </p:cTn>
                                  </p:par>
                                </p:childTnLst>
                              </p:cTn>
                            </p:par>
                          </p:childTnLst>
                        </p:cTn>
                      </p:par>
                    </p:childTnLst>
                  </p:cTn>
                  <p:nextCondLst>
                    <p:cond evt="onClick" delay="0">
                      <p:tgtEl>
                        <p:spTgt spid="21"/>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5"/>
                                            </p:tgtEl>
                                          </p:cBhvr>
                                        </p:animEffect>
                                        <p:animScale>
                                          <p:cBhvr>
                                            <p:cTn id="80" dur="250" autoRev="1" fill="hold"/>
                                            <p:tgtEl>
                                              <p:spTgt spid="15"/>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0"/>
                                            </p:tgtEl>
                                          </p:cBhvr>
                                        </p:cmd>
                                      </p:childTnLst>
                                    </p:cTn>
                                  </p:par>
                                </p:childTnLst>
                              </p:cTn>
                            </p:par>
                          </p:childTnLst>
                        </p:cTn>
                      </p:par>
                    </p:childTnLst>
                  </p:cTn>
                  <p:nextCondLst>
                    <p:cond evt="onClick" delay="0">
                      <p:tgtEl>
                        <p:spTgt spid="15"/>
                      </p:tgtEl>
                    </p:cond>
                  </p:nextCondLst>
                </p:seq>
                <p:audio>
                  <p:cMediaNode vol="80000">
                    <p:cTn id="83" fill="hold" display="0">
                      <p:stCondLst>
                        <p:cond delay="indefinite"/>
                      </p:stCondLst>
                      <p:endCondLst>
                        <p:cond evt="onStopAudio" delay="0">
                          <p:tgtEl>
                            <p:sldTgt/>
                          </p:tgtEl>
                        </p:cond>
                      </p:endCondLst>
                    </p:cTn>
                    <p:tgtEl>
                      <p:spTgt spid="4"/>
                    </p:tgtEl>
                  </p:cMediaNode>
                </p:audio>
                <p:audio>
                  <p:cMediaNode vol="80000">
                    <p:cTn id="84" fill="hold" display="0">
                      <p:stCondLst>
                        <p:cond delay="indefinite"/>
                      </p:stCondLst>
                      <p:endCondLst>
                        <p:cond evt="onStopAudio" delay="0">
                          <p:tgtEl>
                            <p:sldTgt/>
                          </p:tgtEl>
                        </p:cond>
                      </p:endCondLst>
                    </p:cTn>
                    <p:tgtEl>
                      <p:spTgt spid="5"/>
                    </p:tgtEl>
                  </p:cMediaNode>
                </p:audio>
                <p:audio>
                  <p:cMediaNode vol="80000">
                    <p:cTn id="85" fill="hold" display="0">
                      <p:stCondLst>
                        <p:cond delay="indefinite"/>
                      </p:stCondLst>
                      <p:endCondLst>
                        <p:cond evt="onStopAudio" delay="0">
                          <p:tgtEl>
                            <p:sldTgt/>
                          </p:tgtEl>
                        </p:cond>
                      </p:endCondLst>
                    </p:cTn>
                    <p:tgtEl>
                      <p:spTgt spid="6"/>
                    </p:tgtEl>
                  </p:cMediaNode>
                </p:audio>
                <p:audio>
                  <p:cMediaNode vol="80000">
                    <p:cTn id="86" fill="hold" display="0">
                      <p:stCondLst>
                        <p:cond delay="indefinite"/>
                      </p:stCondLst>
                      <p:endCondLst>
                        <p:cond evt="onStopAudio" delay="0">
                          <p:tgtEl>
                            <p:sldTgt/>
                          </p:tgtEl>
                        </p:cond>
                      </p:endCondLst>
                    </p:cTn>
                    <p:tgtEl>
                      <p:spTgt spid="10"/>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a:extLst>
              <a:ext uri="{FF2B5EF4-FFF2-40B4-BE49-F238E27FC236}">
                <a16:creationId xmlns:a16="http://schemas.microsoft.com/office/drawing/2014/main" id="{ACF7CC21-C561-ED63-E2D4-C425B24AB497}"/>
              </a:ext>
            </a:extLst>
          </p:cNvPr>
          <p:cNvGrpSpPr/>
          <p:nvPr/>
        </p:nvGrpSpPr>
        <p:grpSpPr>
          <a:xfrm>
            <a:off x="590938" y="2434197"/>
            <a:ext cx="11010124" cy="3925659"/>
            <a:chOff x="590938" y="1909990"/>
            <a:chExt cx="11010124" cy="3925659"/>
          </a:xfrm>
        </p:grpSpPr>
        <p:sp>
          <p:nvSpPr>
            <p:cNvPr id="3" name="Rectangle: Rounded Corners 16">
              <a:extLst>
                <a:ext uri="{FF2B5EF4-FFF2-40B4-BE49-F238E27FC236}">
                  <a16:creationId xmlns:a16="http://schemas.microsoft.com/office/drawing/2014/main" id="{5D6232B6-8FC2-A8CD-3F56-A82B7A640542}"/>
                </a:ext>
              </a:extLst>
            </p:cNvPr>
            <p:cNvSpPr/>
            <p:nvPr/>
          </p:nvSpPr>
          <p:spPr>
            <a:xfrm>
              <a:off x="590938" y="1909990"/>
              <a:ext cx="11010124" cy="3925659"/>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9" name="Group 7">
              <a:extLst>
                <a:ext uri="{FF2B5EF4-FFF2-40B4-BE49-F238E27FC236}">
                  <a16:creationId xmlns:a16="http://schemas.microsoft.com/office/drawing/2014/main" id="{C8C22239-FAB1-6275-B960-5102F1F156E2}"/>
                </a:ext>
              </a:extLst>
            </p:cNvPr>
            <p:cNvGrpSpPr/>
            <p:nvPr/>
          </p:nvGrpSpPr>
          <p:grpSpPr>
            <a:xfrm>
              <a:off x="910716" y="2279883"/>
              <a:ext cx="10389705" cy="3354765"/>
              <a:chOff x="887388" y="1624972"/>
              <a:chExt cx="10389705" cy="3354765"/>
            </a:xfrm>
          </p:grpSpPr>
          <p:sp>
            <p:nvSpPr>
              <p:cNvPr id="10" name="TextBox 8">
                <a:extLst>
                  <a:ext uri="{FF2B5EF4-FFF2-40B4-BE49-F238E27FC236}">
                    <a16:creationId xmlns:a16="http://schemas.microsoft.com/office/drawing/2014/main" id="{42C8F6C5-0B9A-DAE0-63DD-4B89C8B22217}"/>
                  </a:ext>
                </a:extLst>
              </p:cNvPr>
              <p:cNvSpPr txBox="1"/>
              <p:nvPr/>
            </p:nvSpPr>
            <p:spPr>
              <a:xfrm>
                <a:off x="887388" y="1624972"/>
                <a:ext cx="10389705" cy="3354765"/>
              </a:xfrm>
              <a:prstGeom prst="rect">
                <a:avLst/>
              </a:prstGeom>
              <a:noFill/>
            </p:spPr>
            <p:txBody>
              <a:bodyPr wrap="square" rtlCol="0">
                <a:spAutoFit/>
              </a:bodyPr>
              <a:lstStyle/>
              <a:p>
                <a:pPr algn="just"/>
                <a:r>
                  <a:rPr lang="en-US" sz="3600">
                    <a:latin typeface="UTM Duepuntozero" panose="02040603050506020204" pitchFamily="18" charset="0"/>
                  </a:rPr>
                  <a:t>    </a:t>
                </a:r>
                <a:r>
                  <a:rPr lang="en-US" sz="4400" b="1">
                    <a:solidFill>
                      <a:srgbClr val="FF0066"/>
                    </a:solidFill>
                    <a:latin typeface="UTM Duepuntozero" panose="02040603050506020204" pitchFamily="18" charset="0"/>
                  </a:rPr>
                  <a:t>Sau khi học xong bài này, em sẽ:</a:t>
                </a:r>
              </a:p>
              <a:p>
                <a:pPr marL="457200" indent="-457200" algn="just">
                  <a:buFontTx/>
                  <a:buChar char="-"/>
                </a:pPr>
                <a:r>
                  <a:rPr lang="vi-VN" sz="4200">
                    <a:latin typeface="Calibri" panose="020F0502020204030204" pitchFamily="34" charset="0"/>
                    <a:cs typeface="Calibri" panose="020F0502020204030204" pitchFamily="34" charset="0"/>
                  </a:rPr>
                  <a:t>Mô tả được sự chung sống hài hoà với thiên nhiên của người dân thông qua một số nét văn hoá tiêu biểu (</a:t>
                </a:r>
                <a:r>
                  <a:rPr lang="vi-VN" sz="4200" i="1">
                    <a:latin typeface="Calibri" panose="020F0502020204030204" pitchFamily="34" charset="0"/>
                    <a:cs typeface="Calibri" panose="020F0502020204030204" pitchFamily="34" charset="0"/>
                  </a:rPr>
                  <a:t>ví dụ: nhà ở, chợ nổi, vận tải đường sông...</a:t>
                </a:r>
                <a:r>
                  <a:rPr lang="vi-VN" sz="4200">
                    <a:latin typeface="Calibri" panose="020F0502020204030204" pitchFamily="34" charset="0"/>
                    <a:cs typeface="Calibri" panose="020F0502020204030204" pitchFamily="34" charset="0"/>
                  </a:rPr>
                  <a:t>).</a:t>
                </a:r>
                <a:endParaRPr lang="en-US" sz="4200">
                  <a:latin typeface="Calibri" panose="020F0502020204030204" pitchFamily="34" charset="0"/>
                  <a:cs typeface="Calibri" panose="020F0502020204030204" pitchFamily="34" charset="0"/>
                </a:endParaRPr>
              </a:p>
            </p:txBody>
          </p:sp>
          <p:pic>
            <p:nvPicPr>
              <p:cNvPr id="11" name="Picture 2">
                <a:extLst>
                  <a:ext uri="{FF2B5EF4-FFF2-40B4-BE49-F238E27FC236}">
                    <a16:creationId xmlns:a16="http://schemas.microsoft.com/office/drawing/2014/main" id="{5D552D68-9849-CA6F-4315-530C75802FE3}"/>
                  </a:ext>
                </a:extLst>
              </p:cNvPr>
              <p:cNvPicPr>
                <a:picLocks noChangeAspect="1"/>
              </p:cNvPicPr>
              <p:nvPr/>
            </p:nvPicPr>
            <p:blipFill>
              <a:blip r:embed="rId2"/>
              <a:stretch>
                <a:fillRect/>
              </a:stretch>
            </p:blipFill>
            <p:spPr>
              <a:xfrm>
                <a:off x="923686" y="1751635"/>
                <a:ext cx="424070" cy="424070"/>
              </a:xfrm>
              <a:prstGeom prst="rect">
                <a:avLst/>
              </a:prstGeom>
            </p:spPr>
          </p:pic>
          <p:pic>
            <p:nvPicPr>
              <p:cNvPr id="12" name="Picture 10">
                <a:extLst>
                  <a:ext uri="{FF2B5EF4-FFF2-40B4-BE49-F238E27FC236}">
                    <a16:creationId xmlns:a16="http://schemas.microsoft.com/office/drawing/2014/main" id="{9A6CBBDB-7908-0AFD-016C-B24A62CC90F8}"/>
                  </a:ext>
                </a:extLst>
              </p:cNvPr>
              <p:cNvPicPr>
                <a:picLocks noChangeAspect="1"/>
              </p:cNvPicPr>
              <p:nvPr/>
            </p:nvPicPr>
            <p:blipFill>
              <a:blip r:embed="rId3"/>
              <a:stretch>
                <a:fillRect/>
              </a:stretch>
            </p:blipFill>
            <p:spPr>
              <a:xfrm>
                <a:off x="914730" y="2387741"/>
                <a:ext cx="384566" cy="384566"/>
              </a:xfrm>
              <a:prstGeom prst="rect">
                <a:avLst/>
              </a:prstGeom>
            </p:spPr>
          </p:pic>
        </p:grpSp>
      </p:grpSp>
      <p:grpSp>
        <p:nvGrpSpPr>
          <p:cNvPr id="14" name="Group 14">
            <a:extLst>
              <a:ext uri="{FF2B5EF4-FFF2-40B4-BE49-F238E27FC236}">
                <a16:creationId xmlns:a16="http://schemas.microsoft.com/office/drawing/2014/main" id="{6A75AA60-6BEC-1CCC-25BF-A83758A2609D}"/>
              </a:ext>
            </a:extLst>
          </p:cNvPr>
          <p:cNvGrpSpPr/>
          <p:nvPr/>
        </p:nvGrpSpPr>
        <p:grpSpPr>
          <a:xfrm>
            <a:off x="3603999" y="1054716"/>
            <a:ext cx="5003491" cy="1978278"/>
            <a:chOff x="3637409" y="734890"/>
            <a:chExt cx="4890363" cy="1978278"/>
          </a:xfrm>
        </p:grpSpPr>
        <p:grpSp>
          <p:nvGrpSpPr>
            <p:cNvPr id="15" name="Group 4">
              <a:extLst>
                <a:ext uri="{FF2B5EF4-FFF2-40B4-BE49-F238E27FC236}">
                  <a16:creationId xmlns:a16="http://schemas.microsoft.com/office/drawing/2014/main" id="{BD2E448E-C64A-F050-DAED-F1A5459F4ACB}"/>
                </a:ext>
              </a:extLst>
            </p:cNvPr>
            <p:cNvGrpSpPr/>
            <p:nvPr/>
          </p:nvGrpSpPr>
          <p:grpSpPr>
            <a:xfrm>
              <a:off x="3637409" y="868416"/>
              <a:ext cx="4890363" cy="1844752"/>
              <a:chOff x="4091700" y="8189696"/>
              <a:chExt cx="6537454" cy="1844752"/>
            </a:xfrm>
          </p:grpSpPr>
          <p:sp>
            <p:nvSpPr>
              <p:cNvPr id="17" name="TextBox 5">
                <a:extLst>
                  <a:ext uri="{FF2B5EF4-FFF2-40B4-BE49-F238E27FC236}">
                    <a16:creationId xmlns:a16="http://schemas.microsoft.com/office/drawing/2014/main" id="{A3590736-761B-A86B-BEA1-E6AB9F2F6FD5}"/>
                  </a:ext>
                </a:extLst>
              </p:cNvPr>
              <p:cNvSpPr txBox="1"/>
              <p:nvPr/>
            </p:nvSpPr>
            <p:spPr>
              <a:xfrm>
                <a:off x="4091700" y="8204395"/>
                <a:ext cx="6536995" cy="1830053"/>
              </a:xfrm>
              <a:prstGeom prst="rect">
                <a:avLst/>
              </a:prstGeom>
              <a:noFill/>
            </p:spPr>
            <p:txBody>
              <a:bodyPr wrap="square" rtlCol="0">
                <a:prstTxWarp prst="textArchUp">
                  <a:avLst/>
                </a:prstTxWarp>
                <a:spAutoFit/>
              </a:bodyPr>
              <a:lstStyle/>
              <a:p>
                <a:pPr algn="ctr">
                  <a:lnSpc>
                    <a:spcPct val="130000"/>
                  </a:lnSpc>
                  <a:buClrTx/>
                  <a:buFontTx/>
                  <a:buNone/>
                </a:pPr>
                <a:r>
                  <a:rPr lang="en-US" sz="9600" b="1" kern="120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MỤC TIÊU</a:t>
                </a:r>
                <a:endParaRPr lang="en-US" sz="9600" b="1" kern="120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sp>
            <p:nvSpPr>
              <p:cNvPr id="18" name="TextBox 6">
                <a:extLst>
                  <a:ext uri="{FF2B5EF4-FFF2-40B4-BE49-F238E27FC236}">
                    <a16:creationId xmlns:a16="http://schemas.microsoft.com/office/drawing/2014/main" id="{BD4C5CB1-2FE7-8F51-3552-CBEDFE795192}"/>
                  </a:ext>
                </a:extLst>
              </p:cNvPr>
              <p:cNvSpPr txBox="1"/>
              <p:nvPr/>
            </p:nvSpPr>
            <p:spPr>
              <a:xfrm>
                <a:off x="4092158" y="8189696"/>
                <a:ext cx="6536996" cy="1830053"/>
              </a:xfrm>
              <a:prstGeom prst="rect">
                <a:avLst/>
              </a:prstGeom>
              <a:noFill/>
            </p:spPr>
            <p:txBody>
              <a:bodyPr wrap="square" rtlCol="0">
                <a:prstTxWarp prst="textArchUp">
                  <a:avLst/>
                </a:prstTxWarp>
                <a:spAutoFit/>
              </a:bodyPr>
              <a:lstStyle/>
              <a:p>
                <a:pPr algn="ctr">
                  <a:lnSpc>
                    <a:spcPct val="130000"/>
                  </a:lnSpc>
                  <a:buClrTx/>
                  <a:buFontTx/>
                  <a:buNone/>
                </a:pPr>
                <a:r>
                  <a:rPr lang="en-US" sz="9600" b="1" kern="120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M</a:t>
                </a:r>
                <a:r>
                  <a:rPr lang="en-US" sz="9600" b="1" kern="120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Ụ</a:t>
                </a:r>
                <a:r>
                  <a:rPr lang="en-US" sz="96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C</a:t>
                </a:r>
                <a:r>
                  <a:rPr lang="en-US" sz="9600" b="1" kern="120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 </a:t>
                </a:r>
                <a:r>
                  <a:rPr lang="en-US" sz="9600" b="1" kern="120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T</a:t>
                </a:r>
                <a:r>
                  <a:rPr lang="en-US" sz="9600" b="1" kern="120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I</a:t>
                </a:r>
                <a:r>
                  <a:rPr lang="en-US" sz="9600" b="1" kern="120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Ê</a:t>
                </a:r>
                <a:r>
                  <a:rPr lang="en-US" sz="96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rPr>
                  <a:t>U</a:t>
                </a:r>
                <a:endParaRPr lang="en-US" sz="9600" b="1" kern="120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pic>
          <p:nvPicPr>
            <p:cNvPr id="16" name="Picture 13">
              <a:extLst>
                <a:ext uri="{FF2B5EF4-FFF2-40B4-BE49-F238E27FC236}">
                  <a16:creationId xmlns:a16="http://schemas.microsoft.com/office/drawing/2014/main" id="{B4FA42DD-23AB-EC7D-FFFF-E761EBBBC28F}"/>
                </a:ext>
              </a:extLst>
            </p:cNvPr>
            <p:cNvPicPr>
              <a:picLocks noChangeAspect="1"/>
            </p:cNvPicPr>
            <p:nvPr/>
          </p:nvPicPr>
          <p:blipFill>
            <a:blip r:embed="rId4"/>
            <a:stretch>
              <a:fillRect/>
            </a:stretch>
          </p:blipFill>
          <p:spPr>
            <a:xfrm>
              <a:off x="5465319" y="734890"/>
              <a:ext cx="1424940" cy="1424940"/>
            </a:xfrm>
            <a:prstGeom prst="rect">
              <a:avLst/>
            </a:prstGeom>
          </p:spPr>
        </p:pic>
      </p:grpSp>
    </p:spTree>
    <p:extLst>
      <p:ext uri="{BB962C8B-B14F-4D97-AF65-F5344CB8AC3E}">
        <p14:creationId xmlns:p14="http://schemas.microsoft.com/office/powerpoint/2010/main" val="170621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6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E0959D-ECE6-A383-268E-F155F4CD4937}"/>
              </a:ext>
            </a:extLst>
          </p:cNvPr>
          <p:cNvPicPr>
            <a:picLocks noChangeAspect="1"/>
          </p:cNvPicPr>
          <p:nvPr/>
        </p:nvPicPr>
        <p:blipFill>
          <a:blip r:embed="rId3"/>
          <a:srcRect/>
          <a:stretch>
            <a:fillRect/>
          </a:stretch>
        </p:blipFill>
        <p:spPr>
          <a:xfrm>
            <a:off x="3108581" y="3358323"/>
            <a:ext cx="2987419" cy="3173884"/>
          </a:xfrm>
          <a:prstGeom prst="rect">
            <a:avLst/>
          </a:prstGeom>
        </p:spPr>
      </p:pic>
      <p:pic>
        <p:nvPicPr>
          <p:cNvPr id="8" name="Picture 7">
            <a:extLst>
              <a:ext uri="{FF2B5EF4-FFF2-40B4-BE49-F238E27FC236}">
                <a16:creationId xmlns:a16="http://schemas.microsoft.com/office/drawing/2014/main" id="{2427B30D-35FB-AAAB-58FA-8B39533219A3}"/>
              </a:ext>
            </a:extLst>
          </p:cNvPr>
          <p:cNvPicPr>
            <a:picLocks noChangeAspect="1"/>
          </p:cNvPicPr>
          <p:nvPr/>
        </p:nvPicPr>
        <p:blipFill>
          <a:blip r:embed="rId4"/>
          <a:srcRect/>
          <a:stretch>
            <a:fillRect/>
          </a:stretch>
        </p:blipFill>
        <p:spPr>
          <a:xfrm>
            <a:off x="6196046" y="3305759"/>
            <a:ext cx="2548894" cy="3226448"/>
          </a:xfrm>
          <a:prstGeom prst="rect">
            <a:avLst/>
          </a:prstGeom>
        </p:spPr>
      </p:pic>
      <p:grpSp>
        <p:nvGrpSpPr>
          <p:cNvPr id="2" name="Group 13">
            <a:extLst>
              <a:ext uri="{FF2B5EF4-FFF2-40B4-BE49-F238E27FC236}">
                <a16:creationId xmlns:a16="http://schemas.microsoft.com/office/drawing/2014/main" id="{1D69447B-1DA0-E141-3377-A16CB7F80BE7}"/>
              </a:ext>
            </a:extLst>
          </p:cNvPr>
          <p:cNvGrpSpPr/>
          <p:nvPr/>
        </p:nvGrpSpPr>
        <p:grpSpPr>
          <a:xfrm>
            <a:off x="-552140" y="424807"/>
            <a:ext cx="12914142" cy="2524537"/>
            <a:chOff x="1575311" y="446030"/>
            <a:chExt cx="11171227" cy="18866544"/>
          </a:xfrm>
        </p:grpSpPr>
        <p:sp>
          <p:nvSpPr>
            <p:cNvPr id="3" name="TextBox 8">
              <a:extLst>
                <a:ext uri="{FF2B5EF4-FFF2-40B4-BE49-F238E27FC236}">
                  <a16:creationId xmlns:a16="http://schemas.microsoft.com/office/drawing/2014/main" id="{5CC3F556-2879-922B-8CF9-FFDB49040F7B}"/>
                </a:ext>
              </a:extLst>
            </p:cNvPr>
            <p:cNvSpPr txBox="1"/>
            <p:nvPr/>
          </p:nvSpPr>
          <p:spPr>
            <a:xfrm>
              <a:off x="1575311" y="446030"/>
              <a:ext cx="11171227" cy="18866544"/>
            </a:xfrm>
            <a:prstGeom prst="rect">
              <a:avLst/>
            </a:prstGeom>
            <a:noFill/>
          </p:spPr>
          <p:txBody>
            <a:bodyPr wrap="square">
              <a:spAutoFit/>
            </a:bodyPr>
            <a:lstStyle/>
            <a:p>
              <a:pPr marL="0" marR="0" lvl="0" indent="0" algn="ctr" defTabSz="914400" rtl="0" eaLnBrk="1" fontAlgn="base" latinLnBrk="0" hangingPunct="1">
                <a:lnSpc>
                  <a:spcPct val="120000"/>
                </a:lnSpc>
                <a:spcBef>
                  <a:spcPts val="0"/>
                </a:spcBef>
                <a:spcAft>
                  <a:spcPts val="600"/>
                </a:spcAft>
                <a:buClrTx/>
                <a:buSzTx/>
                <a:buFontTx/>
                <a:buNone/>
                <a:tabLst/>
                <a:defRPr/>
              </a:pPr>
              <a:r>
                <a:rPr kumimoji="0" lang="sv-SE" sz="14500" b="1" i="0" u="none" strike="noStrike" kern="1200" cap="none" spc="0" normalizeH="0" baseline="0" noProof="0">
                  <a:ln w="231775">
                    <a:solidFill>
                      <a:schemeClr val="bg1"/>
                    </a:solidFill>
                    <a:prstDash val="solid"/>
                  </a:ln>
                  <a:solidFill>
                    <a:prstClr val="white"/>
                  </a:solidFill>
                  <a:effectLst>
                    <a:outerShdw blurRad="12700" dist="38100" dir="2700000" algn="tl" rotWithShape="0">
                      <a:srgbClr val="5B9BD5">
                        <a:lumMod val="60000"/>
                        <a:lumOff val="40000"/>
                      </a:srgbClr>
                    </a:outerShdw>
                  </a:effectLst>
                  <a:uLnTx/>
                  <a:uFillTx/>
                  <a:latin typeface="UVN Banh Mi" pitchFamily="2" charset="0"/>
                  <a:ea typeface="LNTH-LuoLuoNotangYuanTi 1" pitchFamily="2" charset="-128"/>
                  <a:cs typeface="LNTH-LuoLuoNotangYuanTi 1" pitchFamily="2" charset="-128"/>
                </a:rPr>
                <a:t>KHÁM PHÁ</a:t>
              </a:r>
            </a:p>
          </p:txBody>
        </p:sp>
        <p:sp>
          <p:nvSpPr>
            <p:cNvPr id="9" name="TextBox 12">
              <a:extLst>
                <a:ext uri="{FF2B5EF4-FFF2-40B4-BE49-F238E27FC236}">
                  <a16:creationId xmlns:a16="http://schemas.microsoft.com/office/drawing/2014/main" id="{BDD1543F-EC62-3B70-13D5-1BFDAF4321A5}"/>
                </a:ext>
              </a:extLst>
            </p:cNvPr>
            <p:cNvSpPr txBox="1"/>
            <p:nvPr/>
          </p:nvSpPr>
          <p:spPr>
            <a:xfrm>
              <a:off x="1575311" y="446030"/>
              <a:ext cx="11171227" cy="18866544"/>
            </a:xfrm>
            <a:prstGeom prst="rect">
              <a:avLst/>
            </a:prstGeom>
            <a:noFill/>
          </p:spPr>
          <p:txBody>
            <a:bodyPr wrap="square">
              <a:spAutoFit/>
            </a:bodyPr>
            <a:lstStyle/>
            <a:p>
              <a:pPr marL="0" marR="0" lvl="0" indent="0" algn="ctr" defTabSz="914400" rtl="0" eaLnBrk="1" fontAlgn="base" latinLnBrk="0" hangingPunct="1">
                <a:lnSpc>
                  <a:spcPct val="120000"/>
                </a:lnSpc>
                <a:spcBef>
                  <a:spcPts val="0"/>
                </a:spcBef>
                <a:spcAft>
                  <a:spcPts val="600"/>
                </a:spcAft>
                <a:buClrTx/>
                <a:buSzTx/>
                <a:buFontTx/>
                <a:buNone/>
                <a:tabLst/>
                <a:defRPr/>
              </a:pPr>
              <a:r>
                <a:rPr kumimoji="0" lang="sv-SE" sz="14500" b="1" i="0" u="none" strike="noStrike" kern="1200" cap="none" spc="0" normalizeH="0" baseline="0" noProof="0">
                  <a:ln w="19050">
                    <a:solidFill>
                      <a:schemeClr val="tx1"/>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LNTH-LuoLuoNotangYuanTi 1" pitchFamily="2" charset="-128"/>
                  <a:cs typeface="LNTH-LuoLuoNotangYuanTi 1" pitchFamily="2" charset="-128"/>
                </a:rPr>
                <a:t>K</a:t>
              </a:r>
              <a:r>
                <a:rPr kumimoji="0" lang="sv-SE" sz="14500" b="1" i="0" u="none" strike="noStrike" kern="1200" cap="none" spc="0" normalizeH="0" baseline="0" noProof="0">
                  <a:ln w="19050">
                    <a:solidFill>
                      <a:schemeClr val="tx1"/>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LNTH-LuoLuoNotangYuanTi 1" pitchFamily="2" charset="-128"/>
                  <a:cs typeface="LNTH-LuoLuoNotangYuanTi 1" pitchFamily="2" charset="-128"/>
                </a:rPr>
                <a:t>H</a:t>
              </a:r>
              <a:r>
                <a:rPr kumimoji="0" lang="sv-SE" sz="14500" b="1" i="0" u="none" strike="noStrike" kern="1200" cap="none" spc="0" normalizeH="0" baseline="0" noProof="0">
                  <a:ln w="19050">
                    <a:solidFill>
                      <a:schemeClr val="tx1"/>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LNTH-LuoLuoNotangYuanTi 1" pitchFamily="2" charset="-128"/>
                  <a:cs typeface="LNTH-LuoLuoNotangYuanTi 1" pitchFamily="2" charset="-128"/>
                </a:rPr>
                <a:t>Á</a:t>
              </a:r>
              <a:r>
                <a:rPr lang="sv-SE" sz="14500" b="1">
                  <a:ln w="19050">
                    <a:solidFill>
                      <a:schemeClr val="tx1"/>
                    </a:solidFill>
                    <a:prstDash val="solid"/>
                  </a:ln>
                  <a:solidFill>
                    <a:srgbClr val="CC99FF"/>
                  </a:solidFill>
                  <a:effectLst>
                    <a:outerShdw blurRad="12700" dist="38100" dir="2700000" algn="tl" rotWithShape="0">
                      <a:srgbClr val="5B9BD5">
                        <a:lumMod val="60000"/>
                        <a:lumOff val="40000"/>
                      </a:srgbClr>
                    </a:outerShdw>
                  </a:effectLst>
                  <a:latin typeface="UVN Banh Mi" pitchFamily="2" charset="0"/>
                  <a:ea typeface="LNTH-LuoLuoNotangYuanTi 1" pitchFamily="2" charset="-128"/>
                  <a:cs typeface="LNTH-LuoLuoNotangYuanTi 1" pitchFamily="2" charset="-128"/>
                </a:rPr>
                <a:t>M</a:t>
              </a:r>
              <a:r>
                <a:rPr kumimoji="0" lang="sv-SE" sz="14500" b="1" i="0" u="none" strike="noStrike" kern="1200" cap="none" spc="0" normalizeH="0" baseline="0" noProof="0">
                  <a:ln w="19050">
                    <a:solidFill>
                      <a:schemeClr val="tx1"/>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LNTH-LuoLuoNotangYuanTi 1" pitchFamily="2" charset="-128"/>
                  <a:cs typeface="LNTH-LuoLuoNotangYuanTi 1" pitchFamily="2" charset="-128"/>
                </a:rPr>
                <a:t> </a:t>
              </a:r>
              <a:r>
                <a:rPr lang="sv-SE" sz="14500" b="1">
                  <a:ln w="19050">
                    <a:solidFill>
                      <a:schemeClr val="tx1"/>
                    </a:solidFill>
                    <a:prstDash val="solid"/>
                  </a:ln>
                  <a:solidFill>
                    <a:srgbClr val="FFCC66"/>
                  </a:solidFill>
                  <a:effectLst>
                    <a:outerShdw blurRad="12700" dist="38100" dir="2700000" algn="tl" rotWithShape="0">
                      <a:srgbClr val="5B9BD5">
                        <a:lumMod val="60000"/>
                        <a:lumOff val="40000"/>
                      </a:srgbClr>
                    </a:outerShdw>
                  </a:effectLst>
                  <a:latin typeface="UVN Banh Mi" pitchFamily="2" charset="0"/>
                  <a:ea typeface="LNTH-LuoLuoNotangYuanTi 1" pitchFamily="2" charset="-128"/>
                  <a:cs typeface="LNTH-LuoLuoNotangYuanTi 1" pitchFamily="2" charset="-128"/>
                </a:rPr>
                <a:t>P</a:t>
              </a:r>
              <a:r>
                <a:rPr lang="sv-SE" sz="14500" b="1">
                  <a:ln w="19050">
                    <a:solidFill>
                      <a:schemeClr val="tx1"/>
                    </a:solidFill>
                    <a:prstDash val="solid"/>
                  </a:ln>
                  <a:solidFill>
                    <a:srgbClr val="FFFF99"/>
                  </a:solidFill>
                  <a:effectLst>
                    <a:outerShdw blurRad="12700" dist="38100" dir="2700000" algn="tl" rotWithShape="0">
                      <a:srgbClr val="5B9BD5">
                        <a:lumMod val="60000"/>
                        <a:lumOff val="40000"/>
                      </a:srgbClr>
                    </a:outerShdw>
                  </a:effectLst>
                  <a:latin typeface="UVN Banh Mi" pitchFamily="2" charset="0"/>
                  <a:ea typeface="LNTH-LuoLuoNotangYuanTi 1" pitchFamily="2" charset="-128"/>
                  <a:cs typeface="LNTH-LuoLuoNotangYuanTi 1" pitchFamily="2" charset="-128"/>
                </a:rPr>
                <a:t>H</a:t>
              </a:r>
              <a:r>
                <a:rPr lang="sv-SE" sz="14500" b="1">
                  <a:ln w="19050">
                    <a:solidFill>
                      <a:schemeClr val="tx1"/>
                    </a:solidFill>
                    <a:prstDash val="solid"/>
                  </a:ln>
                  <a:solidFill>
                    <a:srgbClr val="99FF99"/>
                  </a:solidFill>
                  <a:effectLst>
                    <a:outerShdw blurRad="12700" dist="38100" dir="2700000" algn="tl" rotWithShape="0">
                      <a:srgbClr val="5B9BD5">
                        <a:lumMod val="60000"/>
                        <a:lumOff val="40000"/>
                      </a:srgbClr>
                    </a:outerShdw>
                  </a:effectLst>
                  <a:latin typeface="UVN Banh Mi" pitchFamily="2" charset="0"/>
                  <a:ea typeface="LNTH-LuoLuoNotangYuanTi 1" pitchFamily="2" charset="-128"/>
                  <a:cs typeface="LNTH-LuoLuoNotangYuanTi 1" pitchFamily="2" charset="-128"/>
                </a:rPr>
                <a:t>Á</a:t>
              </a:r>
              <a:endParaRPr kumimoji="0" lang="sv-SE" sz="14500" b="1" i="0" u="none" strike="noStrike" kern="1200" cap="none" spc="0" normalizeH="0" baseline="0" noProof="0" dirty="0">
                <a:ln w="19050">
                  <a:solidFill>
                    <a:schemeClr val="tx1"/>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179247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66FED4D-7D43-1D00-5E60-CDB9DE231198}"/>
              </a:ext>
            </a:extLst>
          </p:cNvPr>
          <p:cNvSpPr/>
          <p:nvPr/>
        </p:nvSpPr>
        <p:spPr>
          <a:xfrm>
            <a:off x="652313" y="383854"/>
            <a:ext cx="10887374" cy="6090291"/>
          </a:xfrm>
          <a:prstGeom prst="round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9">
            <a:extLst>
              <a:ext uri="{FF2B5EF4-FFF2-40B4-BE49-F238E27FC236}">
                <a16:creationId xmlns:a16="http://schemas.microsoft.com/office/drawing/2014/main" id="{42259411-39A7-2C9B-2499-F4E556DB5257}"/>
              </a:ext>
            </a:extLst>
          </p:cNvPr>
          <p:cNvGrpSpPr/>
          <p:nvPr/>
        </p:nvGrpSpPr>
        <p:grpSpPr>
          <a:xfrm>
            <a:off x="727851" y="745093"/>
            <a:ext cx="10736297" cy="923330"/>
            <a:chOff x="762077" y="382348"/>
            <a:chExt cx="10736297" cy="923330"/>
          </a:xfrm>
        </p:grpSpPr>
        <p:sp>
          <p:nvSpPr>
            <p:cNvPr id="11" name="TextBox 6">
              <a:extLst>
                <a:ext uri="{FF2B5EF4-FFF2-40B4-BE49-F238E27FC236}">
                  <a16:creationId xmlns:a16="http://schemas.microsoft.com/office/drawing/2014/main" id="{4D79313B-8B07-4573-E738-59379A1C3B52}"/>
                </a:ext>
              </a:extLst>
            </p:cNvPr>
            <p:cNvSpPr txBox="1"/>
            <p:nvPr/>
          </p:nvSpPr>
          <p:spPr>
            <a:xfrm>
              <a:off x="963989" y="483592"/>
              <a:ext cx="10534385" cy="802600"/>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400" b="1">
                  <a:ea typeface="Roboto" panose="02000000000000000000" pitchFamily="2" charset="0"/>
                </a:rPr>
                <a:t>   </a:t>
              </a:r>
              <a:r>
                <a:rPr lang="vi-VN" sz="3600" b="1">
                  <a:solidFill>
                    <a:srgbClr val="FF5050"/>
                  </a:solidFill>
                  <a:latin typeface="Calibri" panose="020F0502020204030204" pitchFamily="34" charset="0"/>
                  <a:ea typeface="Roboto" panose="02000000000000000000" pitchFamily="2" charset="0"/>
                  <a:cs typeface="Calibri" panose="020F0502020204030204" pitchFamily="34" charset="0"/>
                </a:rPr>
                <a:t>Một số nét văn hoá tiêu biểu của người dân Nam Bộ</a:t>
              </a:r>
              <a:endParaRPr lang="en-US" sz="2400" b="1" dirty="0">
                <a:solidFill>
                  <a:srgbClr val="FF5050"/>
                </a:solidFill>
                <a:latin typeface="Calibri" panose="020F0502020204030204" pitchFamily="34" charset="0"/>
                <a:ea typeface="Roboto" panose="02000000000000000000" pitchFamily="2" charset="0"/>
                <a:cs typeface="Calibri" panose="020F0502020204030204" pitchFamily="34" charset="0"/>
              </a:endParaRPr>
            </a:p>
          </p:txBody>
        </p:sp>
        <p:grpSp>
          <p:nvGrpSpPr>
            <p:cNvPr id="12" name="Group 7">
              <a:extLst>
                <a:ext uri="{FF2B5EF4-FFF2-40B4-BE49-F238E27FC236}">
                  <a16:creationId xmlns:a16="http://schemas.microsoft.com/office/drawing/2014/main" id="{20A3EF0E-E8C3-D3F6-1320-A64A58EE0E11}"/>
                </a:ext>
              </a:extLst>
            </p:cNvPr>
            <p:cNvGrpSpPr/>
            <p:nvPr/>
          </p:nvGrpSpPr>
          <p:grpSpPr>
            <a:xfrm>
              <a:off x="762077" y="382348"/>
              <a:ext cx="580131" cy="923330"/>
              <a:chOff x="5748902" y="4475541"/>
              <a:chExt cx="580131" cy="923330"/>
            </a:xfrm>
          </p:grpSpPr>
          <p:sp>
            <p:nvSpPr>
              <p:cNvPr id="13" name="TextBox 8">
                <a:extLst>
                  <a:ext uri="{FF2B5EF4-FFF2-40B4-BE49-F238E27FC236}">
                    <a16:creationId xmlns:a16="http://schemas.microsoft.com/office/drawing/2014/main" id="{01392516-5DA5-B9E3-12E6-66ABA61C1283}"/>
                  </a:ext>
                </a:extLst>
              </p:cNvPr>
              <p:cNvSpPr txBox="1"/>
              <p:nvPr/>
            </p:nvSpPr>
            <p:spPr>
              <a:xfrm rot="21418226">
                <a:off x="5748902" y="4475541"/>
                <a:ext cx="550481" cy="923330"/>
              </a:xfrm>
              <a:prstGeom prst="rect">
                <a:avLst/>
              </a:prstGeom>
              <a:noFill/>
            </p:spPr>
            <p:txBody>
              <a:bodyPr wrap="square" rtlCol="0">
                <a:spAutoFit/>
              </a:bodyPr>
              <a:lstStyle/>
              <a:p>
                <a:pPr algn="just"/>
                <a:r>
                  <a:rPr lang="en-US" sz="5400" b="1">
                    <a:ln w="317500">
                      <a:solidFill>
                        <a:srgbClr val="FFFFCC"/>
                      </a:solidFill>
                    </a:ln>
                    <a:solidFill>
                      <a:srgbClr val="FF5050"/>
                    </a:solidFill>
                    <a:latin typeface="SVN-Gretoon" panose="02040603050506020204" pitchFamily="18" charset="0"/>
                  </a:rPr>
                  <a:t>1</a:t>
                </a:r>
                <a:endParaRPr lang="vi-VN" sz="5400" b="1" dirty="0">
                  <a:ln w="317500">
                    <a:solidFill>
                      <a:srgbClr val="FFFFCC"/>
                    </a:solidFill>
                  </a:ln>
                  <a:solidFill>
                    <a:srgbClr val="FF5050"/>
                  </a:solidFill>
                </a:endParaRPr>
              </a:p>
            </p:txBody>
          </p:sp>
          <p:sp>
            <p:nvSpPr>
              <p:cNvPr id="14" name="TextBox 9">
                <a:extLst>
                  <a:ext uri="{FF2B5EF4-FFF2-40B4-BE49-F238E27FC236}">
                    <a16:creationId xmlns:a16="http://schemas.microsoft.com/office/drawing/2014/main" id="{C6362C8D-4EC5-15C7-8B2C-71A2150F6EB5}"/>
                  </a:ext>
                </a:extLst>
              </p:cNvPr>
              <p:cNvSpPr txBox="1"/>
              <p:nvPr/>
            </p:nvSpPr>
            <p:spPr>
              <a:xfrm rot="21418226">
                <a:off x="5778552" y="4475541"/>
                <a:ext cx="550481" cy="923330"/>
              </a:xfrm>
              <a:prstGeom prst="rect">
                <a:avLst/>
              </a:prstGeom>
              <a:noFill/>
            </p:spPr>
            <p:txBody>
              <a:bodyPr wrap="square" rtlCol="0">
                <a:spAutoFit/>
              </a:bodyPr>
              <a:lstStyle/>
              <a:p>
                <a:pPr algn="just"/>
                <a:r>
                  <a:rPr lang="en-US" sz="5400" b="1">
                    <a:solidFill>
                      <a:srgbClr val="FF5050"/>
                    </a:solidFill>
                    <a:latin typeface="SVN-Gretoon" panose="02040603050506020204" pitchFamily="18" charset="0"/>
                  </a:rPr>
                  <a:t>1</a:t>
                </a:r>
                <a:endParaRPr lang="vi-VN" sz="5400" b="1" dirty="0">
                  <a:solidFill>
                    <a:srgbClr val="FF5050"/>
                  </a:solidFill>
                </a:endParaRPr>
              </a:p>
            </p:txBody>
          </p:sp>
        </p:grpSp>
      </p:grpSp>
      <p:sp>
        <p:nvSpPr>
          <p:cNvPr id="2" name="Hộp Văn bản 1">
            <a:extLst>
              <a:ext uri="{FF2B5EF4-FFF2-40B4-BE49-F238E27FC236}">
                <a16:creationId xmlns:a16="http://schemas.microsoft.com/office/drawing/2014/main" id="{3D3A4F74-AD5C-9B1E-3181-0115D9CCED22}"/>
              </a:ext>
            </a:extLst>
          </p:cNvPr>
          <p:cNvSpPr txBox="1"/>
          <p:nvPr/>
        </p:nvSpPr>
        <p:spPr>
          <a:xfrm>
            <a:off x="1880692" y="2883668"/>
            <a:ext cx="9658995" cy="584775"/>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K</a:t>
            </a:r>
            <a:r>
              <a:rPr lang="en-US" sz="3200">
                <a:latin typeface="Calibri" panose="020F0502020204030204" pitchFamily="34" charset="0"/>
                <a:cs typeface="Calibri" panose="020F0502020204030204" pitchFamily="34" charset="0"/>
              </a:rPr>
              <a:t>ể</a:t>
            </a:r>
            <a:r>
              <a:rPr lang="vi-VN" sz="3200">
                <a:latin typeface="Calibri" panose="020F0502020204030204" pitchFamily="34" charset="0"/>
                <a:cs typeface="Calibri" panose="020F0502020204030204" pitchFamily="34" charset="0"/>
              </a:rPr>
              <a:t> tên các dạng nhà ở của vùng Nam Bộ.</a:t>
            </a:r>
            <a:endParaRPr lang="en-US" sz="3200">
              <a:latin typeface="Calibri" panose="020F0502020204030204" pitchFamily="34" charset="0"/>
              <a:cs typeface="Calibri" panose="020F0502020204030204" pitchFamily="34" charset="0"/>
            </a:endParaRPr>
          </a:p>
        </p:txBody>
      </p:sp>
      <p:pic>
        <p:nvPicPr>
          <p:cNvPr id="3" name="Picture 31">
            <a:extLst>
              <a:ext uri="{FF2B5EF4-FFF2-40B4-BE49-F238E27FC236}">
                <a16:creationId xmlns:a16="http://schemas.microsoft.com/office/drawing/2014/main" id="{8469374E-ACC9-0D10-461C-2DC7E5232B95}"/>
              </a:ext>
            </a:extLst>
          </p:cNvPr>
          <p:cNvPicPr>
            <a:picLocks noChangeAspect="1"/>
          </p:cNvPicPr>
          <p:nvPr/>
        </p:nvPicPr>
        <p:blipFill>
          <a:blip r:embed="rId3"/>
          <a:stretch>
            <a:fillRect/>
          </a:stretch>
        </p:blipFill>
        <p:spPr>
          <a:xfrm rot="20562777">
            <a:off x="1174250" y="2820015"/>
            <a:ext cx="689429" cy="641292"/>
          </a:xfrm>
          <a:prstGeom prst="rect">
            <a:avLst/>
          </a:prstGeom>
        </p:spPr>
      </p:pic>
      <p:sp>
        <p:nvSpPr>
          <p:cNvPr id="9" name="Hộp Văn bản 8">
            <a:extLst>
              <a:ext uri="{FF2B5EF4-FFF2-40B4-BE49-F238E27FC236}">
                <a16:creationId xmlns:a16="http://schemas.microsoft.com/office/drawing/2014/main" id="{D084D242-4E18-6778-EDD4-5B817793F536}"/>
              </a:ext>
            </a:extLst>
          </p:cNvPr>
          <p:cNvSpPr txBox="1"/>
          <p:nvPr/>
        </p:nvSpPr>
        <p:spPr>
          <a:xfrm>
            <a:off x="1880692" y="3620047"/>
            <a:ext cx="9658995" cy="584775"/>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Tác dụng của các dạng nhà ở này là g</a:t>
            </a:r>
            <a:r>
              <a:rPr lang="en-US" sz="3200">
                <a:latin typeface="Calibri" panose="020F0502020204030204" pitchFamily="34" charset="0"/>
                <a:cs typeface="Calibri" panose="020F0502020204030204" pitchFamily="34" charset="0"/>
              </a:rPr>
              <a:t>ì</a:t>
            </a:r>
            <a:r>
              <a:rPr lang="vi-VN" sz="3200">
                <a:latin typeface="Calibri" panose="020F0502020204030204" pitchFamily="34" charset="0"/>
                <a:cs typeface="Calibri" panose="020F0502020204030204" pitchFamily="34" charset="0"/>
              </a:rPr>
              <a:t>?</a:t>
            </a:r>
            <a:endParaRPr lang="en-US" sz="3200">
              <a:latin typeface="Calibri" panose="020F0502020204030204" pitchFamily="34" charset="0"/>
              <a:cs typeface="Calibri" panose="020F0502020204030204" pitchFamily="34" charset="0"/>
            </a:endParaRPr>
          </a:p>
        </p:txBody>
      </p:sp>
      <p:pic>
        <p:nvPicPr>
          <p:cNvPr id="18" name="Picture 31">
            <a:extLst>
              <a:ext uri="{FF2B5EF4-FFF2-40B4-BE49-F238E27FC236}">
                <a16:creationId xmlns:a16="http://schemas.microsoft.com/office/drawing/2014/main" id="{E204E0F9-EFDC-5CD4-D9E2-43D9EE21EB52}"/>
              </a:ext>
            </a:extLst>
          </p:cNvPr>
          <p:cNvPicPr>
            <a:picLocks noChangeAspect="1"/>
          </p:cNvPicPr>
          <p:nvPr/>
        </p:nvPicPr>
        <p:blipFill>
          <a:blip r:embed="rId3"/>
          <a:stretch>
            <a:fillRect/>
          </a:stretch>
        </p:blipFill>
        <p:spPr>
          <a:xfrm rot="20562777">
            <a:off x="1174250" y="3556394"/>
            <a:ext cx="689429" cy="641292"/>
          </a:xfrm>
          <a:prstGeom prst="rect">
            <a:avLst/>
          </a:prstGeom>
        </p:spPr>
      </p:pic>
      <p:sp>
        <p:nvSpPr>
          <p:cNvPr id="19" name="Hộp Văn bản 18">
            <a:extLst>
              <a:ext uri="{FF2B5EF4-FFF2-40B4-BE49-F238E27FC236}">
                <a16:creationId xmlns:a16="http://schemas.microsoft.com/office/drawing/2014/main" id="{21EE434B-8402-AF68-13AD-6B370DB0E6FE}"/>
              </a:ext>
            </a:extLst>
          </p:cNvPr>
          <p:cNvSpPr txBox="1"/>
          <p:nvPr/>
        </p:nvSpPr>
        <p:spPr>
          <a:xfrm>
            <a:off x="1880693" y="4327183"/>
            <a:ext cx="9583456" cy="1077218"/>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Kể tên các dạng phương tiện vận tải ở vùng sông nước Nam Bộ.</a:t>
            </a:r>
            <a:endParaRPr lang="en-US" sz="3200">
              <a:latin typeface="Calibri" panose="020F0502020204030204" pitchFamily="34" charset="0"/>
              <a:cs typeface="Calibri" panose="020F0502020204030204" pitchFamily="34" charset="0"/>
            </a:endParaRPr>
          </a:p>
        </p:txBody>
      </p:sp>
      <p:pic>
        <p:nvPicPr>
          <p:cNvPr id="20" name="Picture 31">
            <a:extLst>
              <a:ext uri="{FF2B5EF4-FFF2-40B4-BE49-F238E27FC236}">
                <a16:creationId xmlns:a16="http://schemas.microsoft.com/office/drawing/2014/main" id="{F3D0DBC6-9E9E-9534-A4AA-A837D41A6433}"/>
              </a:ext>
            </a:extLst>
          </p:cNvPr>
          <p:cNvPicPr>
            <a:picLocks noChangeAspect="1"/>
          </p:cNvPicPr>
          <p:nvPr/>
        </p:nvPicPr>
        <p:blipFill>
          <a:blip r:embed="rId3"/>
          <a:stretch>
            <a:fillRect/>
          </a:stretch>
        </p:blipFill>
        <p:spPr>
          <a:xfrm rot="20562777">
            <a:off x="1174250" y="4263530"/>
            <a:ext cx="689429" cy="641292"/>
          </a:xfrm>
          <a:prstGeom prst="rect">
            <a:avLst/>
          </a:prstGeom>
        </p:spPr>
      </p:pic>
      <p:sp>
        <p:nvSpPr>
          <p:cNvPr id="21" name="Hộp Văn bản 20">
            <a:extLst>
              <a:ext uri="{FF2B5EF4-FFF2-40B4-BE49-F238E27FC236}">
                <a16:creationId xmlns:a16="http://schemas.microsoft.com/office/drawing/2014/main" id="{3FAE8625-DF7C-6954-EB2F-09920AE4530F}"/>
              </a:ext>
            </a:extLst>
          </p:cNvPr>
          <p:cNvSpPr txBox="1"/>
          <p:nvPr/>
        </p:nvSpPr>
        <p:spPr>
          <a:xfrm>
            <a:off x="1880692" y="5431372"/>
            <a:ext cx="9583456" cy="584775"/>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Kể tên các chợ nổi đặc trưng của Nam Bộ.</a:t>
            </a:r>
            <a:endParaRPr lang="en-US" sz="3200">
              <a:latin typeface="Calibri" panose="020F0502020204030204" pitchFamily="34" charset="0"/>
              <a:cs typeface="Calibri" panose="020F0502020204030204" pitchFamily="34" charset="0"/>
            </a:endParaRPr>
          </a:p>
        </p:txBody>
      </p:sp>
      <p:pic>
        <p:nvPicPr>
          <p:cNvPr id="22" name="Picture 31">
            <a:extLst>
              <a:ext uri="{FF2B5EF4-FFF2-40B4-BE49-F238E27FC236}">
                <a16:creationId xmlns:a16="http://schemas.microsoft.com/office/drawing/2014/main" id="{DED473A3-1517-7FEB-E930-3D5B03834F48}"/>
              </a:ext>
            </a:extLst>
          </p:cNvPr>
          <p:cNvPicPr>
            <a:picLocks noChangeAspect="1"/>
          </p:cNvPicPr>
          <p:nvPr/>
        </p:nvPicPr>
        <p:blipFill>
          <a:blip r:embed="rId3"/>
          <a:stretch>
            <a:fillRect/>
          </a:stretch>
        </p:blipFill>
        <p:spPr>
          <a:xfrm rot="20562777">
            <a:off x="1174249" y="5367719"/>
            <a:ext cx="689429" cy="641292"/>
          </a:xfrm>
          <a:prstGeom prst="rect">
            <a:avLst/>
          </a:prstGeom>
        </p:spPr>
      </p:pic>
      <p:sp>
        <p:nvSpPr>
          <p:cNvPr id="23" name="Hộp Văn bản 8">
            <a:extLst>
              <a:ext uri="{FF2B5EF4-FFF2-40B4-BE49-F238E27FC236}">
                <a16:creationId xmlns:a16="http://schemas.microsoft.com/office/drawing/2014/main" id="{566C4BD3-BCC8-15E6-A111-CBCE2CB98113}"/>
              </a:ext>
            </a:extLst>
          </p:cNvPr>
          <p:cNvSpPr txBox="1"/>
          <p:nvPr/>
        </p:nvSpPr>
        <p:spPr>
          <a:xfrm flipH="1">
            <a:off x="1952151" y="1847232"/>
            <a:ext cx="8287698" cy="1015663"/>
          </a:xfrm>
          <a:prstGeom prst="rect">
            <a:avLst/>
          </a:prstGeom>
          <a:noFill/>
        </p:spPr>
        <p:txBody>
          <a:bodyPr wrap="square">
            <a:spAutoFit/>
          </a:bodyPr>
          <a:lstStyle/>
          <a:p>
            <a:pPr lvl="0" algn="ctr">
              <a:defRPr/>
            </a:pPr>
            <a:r>
              <a:rPr lang="en-US" sz="6000" b="1">
                <a:ln w="28575">
                  <a:noFill/>
                </a:ln>
                <a:solidFill>
                  <a:srgbClr val="FF0066"/>
                </a:solidFill>
                <a:latin typeface="#9Slide07 IcielLa Chic Pro Shad" panose="02000506090000020004" pitchFamily="2" charset="0"/>
              </a:rPr>
              <a:t>Nhiệm vụ</a:t>
            </a:r>
          </a:p>
        </p:txBody>
      </p:sp>
    </p:spTree>
    <p:extLst>
      <p:ext uri="{BB962C8B-B14F-4D97-AF65-F5344CB8AC3E}">
        <p14:creationId xmlns:p14="http://schemas.microsoft.com/office/powerpoint/2010/main" val="340489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66FED4D-7D43-1D00-5E60-CDB9DE231198}"/>
              </a:ext>
            </a:extLst>
          </p:cNvPr>
          <p:cNvSpPr/>
          <p:nvPr/>
        </p:nvSpPr>
        <p:spPr>
          <a:xfrm>
            <a:off x="652313" y="383854"/>
            <a:ext cx="10887374" cy="6090291"/>
          </a:xfrm>
          <a:prstGeom prst="round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9">
            <a:extLst>
              <a:ext uri="{FF2B5EF4-FFF2-40B4-BE49-F238E27FC236}">
                <a16:creationId xmlns:a16="http://schemas.microsoft.com/office/drawing/2014/main" id="{42259411-39A7-2C9B-2499-F4E556DB5257}"/>
              </a:ext>
            </a:extLst>
          </p:cNvPr>
          <p:cNvGrpSpPr/>
          <p:nvPr/>
        </p:nvGrpSpPr>
        <p:grpSpPr>
          <a:xfrm>
            <a:off x="727851" y="745093"/>
            <a:ext cx="10736297" cy="923330"/>
            <a:chOff x="762077" y="382348"/>
            <a:chExt cx="10736297" cy="923330"/>
          </a:xfrm>
        </p:grpSpPr>
        <p:sp>
          <p:nvSpPr>
            <p:cNvPr id="11" name="TextBox 6">
              <a:extLst>
                <a:ext uri="{FF2B5EF4-FFF2-40B4-BE49-F238E27FC236}">
                  <a16:creationId xmlns:a16="http://schemas.microsoft.com/office/drawing/2014/main" id="{4D79313B-8B07-4573-E738-59379A1C3B52}"/>
                </a:ext>
              </a:extLst>
            </p:cNvPr>
            <p:cNvSpPr txBox="1"/>
            <p:nvPr/>
          </p:nvSpPr>
          <p:spPr>
            <a:xfrm>
              <a:off x="963989" y="483592"/>
              <a:ext cx="10534385" cy="802600"/>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400" b="1">
                  <a:ea typeface="Roboto" panose="02000000000000000000" pitchFamily="2" charset="0"/>
                </a:rPr>
                <a:t>   </a:t>
              </a:r>
              <a:r>
                <a:rPr lang="vi-VN" sz="3600" b="1">
                  <a:solidFill>
                    <a:srgbClr val="FF5050"/>
                  </a:solidFill>
                  <a:latin typeface="Calibri" panose="020F0502020204030204" pitchFamily="34" charset="0"/>
                  <a:ea typeface="Roboto" panose="02000000000000000000" pitchFamily="2" charset="0"/>
                  <a:cs typeface="Calibri" panose="020F0502020204030204" pitchFamily="34" charset="0"/>
                </a:rPr>
                <a:t>Một số nét văn hoá tiêu biểu của người dân Nam Bộ</a:t>
              </a:r>
              <a:endParaRPr lang="en-US" sz="2400" b="1" dirty="0">
                <a:solidFill>
                  <a:srgbClr val="FF5050"/>
                </a:solidFill>
                <a:latin typeface="Calibri" panose="020F0502020204030204" pitchFamily="34" charset="0"/>
                <a:ea typeface="Roboto" panose="02000000000000000000" pitchFamily="2" charset="0"/>
                <a:cs typeface="Calibri" panose="020F0502020204030204" pitchFamily="34" charset="0"/>
              </a:endParaRPr>
            </a:p>
          </p:txBody>
        </p:sp>
        <p:grpSp>
          <p:nvGrpSpPr>
            <p:cNvPr id="12" name="Group 7">
              <a:extLst>
                <a:ext uri="{FF2B5EF4-FFF2-40B4-BE49-F238E27FC236}">
                  <a16:creationId xmlns:a16="http://schemas.microsoft.com/office/drawing/2014/main" id="{20A3EF0E-E8C3-D3F6-1320-A64A58EE0E11}"/>
                </a:ext>
              </a:extLst>
            </p:cNvPr>
            <p:cNvGrpSpPr/>
            <p:nvPr/>
          </p:nvGrpSpPr>
          <p:grpSpPr>
            <a:xfrm>
              <a:off x="762077" y="382348"/>
              <a:ext cx="580131" cy="923330"/>
              <a:chOff x="5748902" y="4475541"/>
              <a:chExt cx="580131" cy="923330"/>
            </a:xfrm>
          </p:grpSpPr>
          <p:sp>
            <p:nvSpPr>
              <p:cNvPr id="13" name="TextBox 8">
                <a:extLst>
                  <a:ext uri="{FF2B5EF4-FFF2-40B4-BE49-F238E27FC236}">
                    <a16:creationId xmlns:a16="http://schemas.microsoft.com/office/drawing/2014/main" id="{01392516-5DA5-B9E3-12E6-66ABA61C1283}"/>
                  </a:ext>
                </a:extLst>
              </p:cNvPr>
              <p:cNvSpPr txBox="1"/>
              <p:nvPr/>
            </p:nvSpPr>
            <p:spPr>
              <a:xfrm rot="21418226">
                <a:off x="5748902" y="4475541"/>
                <a:ext cx="550481" cy="923330"/>
              </a:xfrm>
              <a:prstGeom prst="rect">
                <a:avLst/>
              </a:prstGeom>
              <a:noFill/>
            </p:spPr>
            <p:txBody>
              <a:bodyPr wrap="square" rtlCol="0">
                <a:spAutoFit/>
              </a:bodyPr>
              <a:lstStyle/>
              <a:p>
                <a:pPr algn="just"/>
                <a:r>
                  <a:rPr lang="en-US" sz="5400" b="1">
                    <a:ln w="317500">
                      <a:solidFill>
                        <a:srgbClr val="FFFFCC"/>
                      </a:solidFill>
                    </a:ln>
                    <a:solidFill>
                      <a:srgbClr val="FF5050"/>
                    </a:solidFill>
                    <a:latin typeface="SVN-Gretoon" panose="02040603050506020204" pitchFamily="18" charset="0"/>
                  </a:rPr>
                  <a:t>1</a:t>
                </a:r>
                <a:endParaRPr lang="vi-VN" sz="5400" b="1" dirty="0">
                  <a:ln w="317500">
                    <a:solidFill>
                      <a:srgbClr val="FFFFCC"/>
                    </a:solidFill>
                  </a:ln>
                  <a:solidFill>
                    <a:srgbClr val="FF5050"/>
                  </a:solidFill>
                </a:endParaRPr>
              </a:p>
            </p:txBody>
          </p:sp>
          <p:sp>
            <p:nvSpPr>
              <p:cNvPr id="14" name="TextBox 9">
                <a:extLst>
                  <a:ext uri="{FF2B5EF4-FFF2-40B4-BE49-F238E27FC236}">
                    <a16:creationId xmlns:a16="http://schemas.microsoft.com/office/drawing/2014/main" id="{C6362C8D-4EC5-15C7-8B2C-71A2150F6EB5}"/>
                  </a:ext>
                </a:extLst>
              </p:cNvPr>
              <p:cNvSpPr txBox="1"/>
              <p:nvPr/>
            </p:nvSpPr>
            <p:spPr>
              <a:xfrm rot="21418226">
                <a:off x="5778552" y="4475541"/>
                <a:ext cx="550481" cy="923330"/>
              </a:xfrm>
              <a:prstGeom prst="rect">
                <a:avLst/>
              </a:prstGeom>
              <a:noFill/>
            </p:spPr>
            <p:txBody>
              <a:bodyPr wrap="square" rtlCol="0">
                <a:spAutoFit/>
              </a:bodyPr>
              <a:lstStyle/>
              <a:p>
                <a:pPr algn="just"/>
                <a:r>
                  <a:rPr lang="en-US" sz="5400" b="1">
                    <a:solidFill>
                      <a:srgbClr val="FF5050"/>
                    </a:solidFill>
                    <a:latin typeface="SVN-Gretoon" panose="02040603050506020204" pitchFamily="18" charset="0"/>
                  </a:rPr>
                  <a:t>1</a:t>
                </a:r>
                <a:endParaRPr lang="vi-VN" sz="5400" b="1" dirty="0">
                  <a:solidFill>
                    <a:srgbClr val="FF5050"/>
                  </a:solidFill>
                </a:endParaRPr>
              </a:p>
            </p:txBody>
          </p:sp>
        </p:grpSp>
      </p:grpSp>
      <p:sp>
        <p:nvSpPr>
          <p:cNvPr id="2" name="Hộp Văn bản 1">
            <a:extLst>
              <a:ext uri="{FF2B5EF4-FFF2-40B4-BE49-F238E27FC236}">
                <a16:creationId xmlns:a16="http://schemas.microsoft.com/office/drawing/2014/main" id="{3D3A4F74-AD5C-9B1E-3181-0115D9CCED22}"/>
              </a:ext>
            </a:extLst>
          </p:cNvPr>
          <p:cNvSpPr txBox="1"/>
          <p:nvPr/>
        </p:nvSpPr>
        <p:spPr>
          <a:xfrm>
            <a:off x="1805153" y="2501489"/>
            <a:ext cx="9658995" cy="584775"/>
          </a:xfrm>
          <a:prstGeom prst="rect">
            <a:avLst/>
          </a:prstGeom>
          <a:noFill/>
        </p:spPr>
        <p:txBody>
          <a:bodyPr wrap="square">
            <a:spAutoFit/>
          </a:bodyPr>
          <a:lstStyle/>
          <a:p>
            <a:pPr algn="just"/>
            <a:r>
              <a:rPr lang="vi-VN" sz="3200" b="1">
                <a:latin typeface="Calibri" panose="020F0502020204030204" pitchFamily="34" charset="0"/>
                <a:cs typeface="Calibri" panose="020F0502020204030204" pitchFamily="34" charset="0"/>
              </a:rPr>
              <a:t>K</a:t>
            </a:r>
            <a:r>
              <a:rPr lang="en-US" sz="3200" b="1">
                <a:latin typeface="Calibri" panose="020F0502020204030204" pitchFamily="34" charset="0"/>
                <a:cs typeface="Calibri" panose="020F0502020204030204" pitchFamily="34" charset="0"/>
              </a:rPr>
              <a:t>ể</a:t>
            </a:r>
            <a:r>
              <a:rPr lang="vi-VN" sz="3200" b="1">
                <a:latin typeface="Calibri" panose="020F0502020204030204" pitchFamily="34" charset="0"/>
                <a:cs typeface="Calibri" panose="020F0502020204030204" pitchFamily="34" charset="0"/>
              </a:rPr>
              <a:t> tên các dạng nhà ở của vùng Nam Bộ.</a:t>
            </a:r>
            <a:endParaRPr lang="en-US" sz="3200" b="1">
              <a:latin typeface="Calibri" panose="020F0502020204030204" pitchFamily="34" charset="0"/>
              <a:cs typeface="Calibri" panose="020F0502020204030204" pitchFamily="34" charset="0"/>
            </a:endParaRPr>
          </a:p>
        </p:txBody>
      </p:sp>
      <p:pic>
        <p:nvPicPr>
          <p:cNvPr id="3" name="Picture 31">
            <a:extLst>
              <a:ext uri="{FF2B5EF4-FFF2-40B4-BE49-F238E27FC236}">
                <a16:creationId xmlns:a16="http://schemas.microsoft.com/office/drawing/2014/main" id="{8469374E-ACC9-0D10-461C-2DC7E5232B95}"/>
              </a:ext>
            </a:extLst>
          </p:cNvPr>
          <p:cNvPicPr>
            <a:picLocks noChangeAspect="1"/>
          </p:cNvPicPr>
          <p:nvPr/>
        </p:nvPicPr>
        <p:blipFill>
          <a:blip r:embed="rId3"/>
          <a:stretch>
            <a:fillRect/>
          </a:stretch>
        </p:blipFill>
        <p:spPr>
          <a:xfrm rot="20562777">
            <a:off x="1098711" y="2544518"/>
            <a:ext cx="689429" cy="641292"/>
          </a:xfrm>
          <a:prstGeom prst="rect">
            <a:avLst/>
          </a:prstGeom>
        </p:spPr>
      </p:pic>
      <p:sp>
        <p:nvSpPr>
          <p:cNvPr id="23" name="Hộp Văn bản 8">
            <a:extLst>
              <a:ext uri="{FF2B5EF4-FFF2-40B4-BE49-F238E27FC236}">
                <a16:creationId xmlns:a16="http://schemas.microsoft.com/office/drawing/2014/main" id="{566C4BD3-BCC8-15E6-A111-CBCE2CB98113}"/>
              </a:ext>
            </a:extLst>
          </p:cNvPr>
          <p:cNvSpPr txBox="1"/>
          <p:nvPr/>
        </p:nvSpPr>
        <p:spPr>
          <a:xfrm flipH="1">
            <a:off x="1943391" y="1682325"/>
            <a:ext cx="8287698" cy="830997"/>
          </a:xfrm>
          <a:prstGeom prst="rect">
            <a:avLst/>
          </a:prstGeom>
          <a:noFill/>
        </p:spPr>
        <p:txBody>
          <a:bodyPr wrap="square">
            <a:spAutoFit/>
          </a:bodyPr>
          <a:lstStyle/>
          <a:p>
            <a:pPr lvl="0" algn="just">
              <a:defRPr/>
            </a:pPr>
            <a:r>
              <a:rPr lang="en-US" sz="4800" b="1">
                <a:ln w="28575">
                  <a:noFill/>
                </a:ln>
                <a:solidFill>
                  <a:srgbClr val="FF0066"/>
                </a:solidFill>
                <a:latin typeface="#9Slide07 IcielLa Chic Pro Shad" panose="02000506090000020004" pitchFamily="2" charset="0"/>
              </a:rPr>
              <a:t>a. Nhà ở:</a:t>
            </a:r>
          </a:p>
        </p:txBody>
      </p:sp>
      <p:pic>
        <p:nvPicPr>
          <p:cNvPr id="6" name="Hình ảnh 5" descr="Ảnh có chứa ngoài trời, nước, tòa nhà, cây cối&#10;&#10;Mô tả được tạo tự động">
            <a:extLst>
              <a:ext uri="{FF2B5EF4-FFF2-40B4-BE49-F238E27FC236}">
                <a16:creationId xmlns:a16="http://schemas.microsoft.com/office/drawing/2014/main" id="{6EBB04FD-A6AD-9B77-42CF-A4DDFCD633B6}"/>
              </a:ext>
            </a:extLst>
          </p:cNvPr>
          <p:cNvPicPr>
            <a:picLocks noChangeAspect="1"/>
          </p:cNvPicPr>
          <p:nvPr/>
        </p:nvPicPr>
        <p:blipFill rotWithShape="1">
          <a:blip r:embed="rId4">
            <a:extLst>
              <a:ext uri="{28A0092B-C50C-407E-A947-70E740481C1C}">
                <a14:useLocalDpi xmlns:a14="http://schemas.microsoft.com/office/drawing/2010/main" val="0"/>
              </a:ext>
            </a:extLst>
          </a:blip>
          <a:srcRect r="48620" b="8654"/>
          <a:stretch/>
        </p:blipFill>
        <p:spPr>
          <a:xfrm>
            <a:off x="1226808" y="3189729"/>
            <a:ext cx="4648077" cy="2546851"/>
          </a:xfrm>
          <a:prstGeom prst="rect">
            <a:avLst/>
          </a:prstGeom>
        </p:spPr>
      </p:pic>
      <p:sp>
        <p:nvSpPr>
          <p:cNvPr id="7" name="Hộp Văn bản 6">
            <a:extLst>
              <a:ext uri="{FF2B5EF4-FFF2-40B4-BE49-F238E27FC236}">
                <a16:creationId xmlns:a16="http://schemas.microsoft.com/office/drawing/2014/main" id="{FCB44C19-4901-88A5-A550-09FE7E28BCBD}"/>
              </a:ext>
            </a:extLst>
          </p:cNvPr>
          <p:cNvSpPr txBox="1"/>
          <p:nvPr/>
        </p:nvSpPr>
        <p:spPr>
          <a:xfrm>
            <a:off x="1266503" y="5812975"/>
            <a:ext cx="4498194" cy="584775"/>
          </a:xfrm>
          <a:prstGeom prst="rect">
            <a:avLst/>
          </a:prstGeom>
          <a:noFill/>
        </p:spPr>
        <p:txBody>
          <a:bodyPr wrap="square">
            <a:spAutoFit/>
          </a:bodyPr>
          <a:lstStyle/>
          <a:p>
            <a:pPr algn="ctr"/>
            <a:r>
              <a:rPr lang="en-US" sz="3200" b="1">
                <a:latin typeface="Calibri" panose="020F0502020204030204" pitchFamily="34" charset="0"/>
                <a:cs typeface="Calibri" panose="020F0502020204030204" pitchFamily="34" charset="0"/>
              </a:rPr>
              <a:t>N</a:t>
            </a:r>
            <a:r>
              <a:rPr lang="vi-VN" sz="3200" b="1">
                <a:latin typeface="Calibri" panose="020F0502020204030204" pitchFamily="34" charset="0"/>
                <a:cs typeface="Calibri" panose="020F0502020204030204" pitchFamily="34" charset="0"/>
              </a:rPr>
              <a:t>hà </a:t>
            </a:r>
            <a:r>
              <a:rPr lang="en-US" sz="3200" b="1">
                <a:latin typeface="Calibri" panose="020F0502020204030204" pitchFamily="34" charset="0"/>
                <a:cs typeface="Calibri" panose="020F0502020204030204" pitchFamily="34" charset="0"/>
              </a:rPr>
              <a:t>lá</a:t>
            </a:r>
          </a:p>
        </p:txBody>
      </p:sp>
      <p:pic>
        <p:nvPicPr>
          <p:cNvPr id="5" name="Hình ảnh 4" descr="Ảnh có chứa ngoài trời, nước, tòa nhà, cây cối&#10;&#10;Mô tả được tạo tự động">
            <a:extLst>
              <a:ext uri="{FF2B5EF4-FFF2-40B4-BE49-F238E27FC236}">
                <a16:creationId xmlns:a16="http://schemas.microsoft.com/office/drawing/2014/main" id="{2B4F96CA-57D1-251B-7B8B-03AD818BF0B8}"/>
              </a:ext>
            </a:extLst>
          </p:cNvPr>
          <p:cNvPicPr>
            <a:picLocks noChangeAspect="1"/>
          </p:cNvPicPr>
          <p:nvPr/>
        </p:nvPicPr>
        <p:blipFill rotWithShape="1">
          <a:blip r:embed="rId4">
            <a:extLst>
              <a:ext uri="{28A0092B-C50C-407E-A947-70E740481C1C}">
                <a14:useLocalDpi xmlns:a14="http://schemas.microsoft.com/office/drawing/2010/main" val="0"/>
              </a:ext>
            </a:extLst>
          </a:blip>
          <a:srcRect l="52297" t="5073" r="1846" b="12163"/>
          <a:stretch/>
        </p:blipFill>
        <p:spPr>
          <a:xfrm>
            <a:off x="6082694" y="3273761"/>
            <a:ext cx="4427474" cy="2462819"/>
          </a:xfrm>
          <a:prstGeom prst="rect">
            <a:avLst/>
          </a:prstGeom>
        </p:spPr>
      </p:pic>
      <p:sp>
        <p:nvSpPr>
          <p:cNvPr id="8" name="Hộp Văn bản 7">
            <a:extLst>
              <a:ext uri="{FF2B5EF4-FFF2-40B4-BE49-F238E27FC236}">
                <a16:creationId xmlns:a16="http://schemas.microsoft.com/office/drawing/2014/main" id="{9EF356C3-CAEB-A866-462F-70346F15D94E}"/>
              </a:ext>
            </a:extLst>
          </p:cNvPr>
          <p:cNvSpPr txBox="1"/>
          <p:nvPr/>
        </p:nvSpPr>
        <p:spPr>
          <a:xfrm>
            <a:off x="6096000" y="5764981"/>
            <a:ext cx="4498194" cy="584775"/>
          </a:xfrm>
          <a:prstGeom prst="rect">
            <a:avLst/>
          </a:prstGeom>
          <a:noFill/>
        </p:spPr>
        <p:txBody>
          <a:bodyPr wrap="square">
            <a:spAutoFit/>
          </a:bodyPr>
          <a:lstStyle/>
          <a:p>
            <a:pPr algn="ctr"/>
            <a:r>
              <a:rPr lang="en-US" sz="3200" b="1">
                <a:latin typeface="Calibri" panose="020F0502020204030204" pitchFamily="34" charset="0"/>
                <a:cs typeface="Calibri" panose="020F0502020204030204" pitchFamily="34" charset="0"/>
              </a:rPr>
              <a:t>N</a:t>
            </a:r>
            <a:r>
              <a:rPr lang="vi-VN" sz="3200" b="1">
                <a:latin typeface="Calibri" panose="020F0502020204030204" pitchFamily="34" charset="0"/>
                <a:cs typeface="Calibri" panose="020F0502020204030204" pitchFamily="34" charset="0"/>
              </a:rPr>
              <a:t>hà </a:t>
            </a:r>
            <a:r>
              <a:rPr lang="en-US" sz="3200" b="1">
                <a:latin typeface="Calibri" panose="020F0502020204030204" pitchFamily="34" charset="0"/>
                <a:cs typeface="Calibri" panose="020F0502020204030204" pitchFamily="34" charset="0"/>
              </a:rPr>
              <a:t>bè</a:t>
            </a:r>
          </a:p>
        </p:txBody>
      </p:sp>
    </p:spTree>
    <p:extLst>
      <p:ext uri="{BB962C8B-B14F-4D97-AF65-F5344CB8AC3E}">
        <p14:creationId xmlns:p14="http://schemas.microsoft.com/office/powerpoint/2010/main" val="250324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66FED4D-7D43-1D00-5E60-CDB9DE231198}"/>
              </a:ext>
            </a:extLst>
          </p:cNvPr>
          <p:cNvSpPr/>
          <p:nvPr/>
        </p:nvSpPr>
        <p:spPr>
          <a:xfrm>
            <a:off x="652313" y="383854"/>
            <a:ext cx="10887374" cy="6090291"/>
          </a:xfrm>
          <a:prstGeom prst="round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9">
            <a:extLst>
              <a:ext uri="{FF2B5EF4-FFF2-40B4-BE49-F238E27FC236}">
                <a16:creationId xmlns:a16="http://schemas.microsoft.com/office/drawing/2014/main" id="{42259411-39A7-2C9B-2499-F4E556DB5257}"/>
              </a:ext>
            </a:extLst>
          </p:cNvPr>
          <p:cNvGrpSpPr/>
          <p:nvPr/>
        </p:nvGrpSpPr>
        <p:grpSpPr>
          <a:xfrm>
            <a:off x="727851" y="745093"/>
            <a:ext cx="10736297" cy="923330"/>
            <a:chOff x="762077" y="382348"/>
            <a:chExt cx="10736297" cy="923330"/>
          </a:xfrm>
        </p:grpSpPr>
        <p:sp>
          <p:nvSpPr>
            <p:cNvPr id="11" name="TextBox 6">
              <a:extLst>
                <a:ext uri="{FF2B5EF4-FFF2-40B4-BE49-F238E27FC236}">
                  <a16:creationId xmlns:a16="http://schemas.microsoft.com/office/drawing/2014/main" id="{4D79313B-8B07-4573-E738-59379A1C3B52}"/>
                </a:ext>
              </a:extLst>
            </p:cNvPr>
            <p:cNvSpPr txBox="1"/>
            <p:nvPr/>
          </p:nvSpPr>
          <p:spPr>
            <a:xfrm>
              <a:off x="963989" y="483592"/>
              <a:ext cx="10534385" cy="802600"/>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400" b="1">
                  <a:ea typeface="Roboto" panose="02000000000000000000" pitchFamily="2" charset="0"/>
                </a:rPr>
                <a:t>   </a:t>
              </a:r>
              <a:r>
                <a:rPr lang="vi-VN" sz="3600" b="1">
                  <a:solidFill>
                    <a:srgbClr val="FF5050"/>
                  </a:solidFill>
                  <a:latin typeface="Calibri" panose="020F0502020204030204" pitchFamily="34" charset="0"/>
                  <a:ea typeface="Roboto" panose="02000000000000000000" pitchFamily="2" charset="0"/>
                  <a:cs typeface="Calibri" panose="020F0502020204030204" pitchFamily="34" charset="0"/>
                </a:rPr>
                <a:t>Một số nét văn hoá tiêu biểu của người dân Nam Bộ</a:t>
              </a:r>
              <a:endParaRPr lang="en-US" sz="2400" b="1" dirty="0">
                <a:solidFill>
                  <a:srgbClr val="FF5050"/>
                </a:solidFill>
                <a:latin typeface="Calibri" panose="020F0502020204030204" pitchFamily="34" charset="0"/>
                <a:ea typeface="Roboto" panose="02000000000000000000" pitchFamily="2" charset="0"/>
                <a:cs typeface="Calibri" panose="020F0502020204030204" pitchFamily="34" charset="0"/>
              </a:endParaRPr>
            </a:p>
          </p:txBody>
        </p:sp>
        <p:grpSp>
          <p:nvGrpSpPr>
            <p:cNvPr id="12" name="Group 7">
              <a:extLst>
                <a:ext uri="{FF2B5EF4-FFF2-40B4-BE49-F238E27FC236}">
                  <a16:creationId xmlns:a16="http://schemas.microsoft.com/office/drawing/2014/main" id="{20A3EF0E-E8C3-D3F6-1320-A64A58EE0E11}"/>
                </a:ext>
              </a:extLst>
            </p:cNvPr>
            <p:cNvGrpSpPr/>
            <p:nvPr/>
          </p:nvGrpSpPr>
          <p:grpSpPr>
            <a:xfrm>
              <a:off x="762077" y="382348"/>
              <a:ext cx="580131" cy="923330"/>
              <a:chOff x="5748902" y="4475541"/>
              <a:chExt cx="580131" cy="923330"/>
            </a:xfrm>
          </p:grpSpPr>
          <p:sp>
            <p:nvSpPr>
              <p:cNvPr id="13" name="TextBox 8">
                <a:extLst>
                  <a:ext uri="{FF2B5EF4-FFF2-40B4-BE49-F238E27FC236}">
                    <a16:creationId xmlns:a16="http://schemas.microsoft.com/office/drawing/2014/main" id="{01392516-5DA5-B9E3-12E6-66ABA61C1283}"/>
                  </a:ext>
                </a:extLst>
              </p:cNvPr>
              <p:cNvSpPr txBox="1"/>
              <p:nvPr/>
            </p:nvSpPr>
            <p:spPr>
              <a:xfrm rot="21418226">
                <a:off x="5748902" y="4475541"/>
                <a:ext cx="550481" cy="923330"/>
              </a:xfrm>
              <a:prstGeom prst="rect">
                <a:avLst/>
              </a:prstGeom>
              <a:noFill/>
            </p:spPr>
            <p:txBody>
              <a:bodyPr wrap="square" rtlCol="0">
                <a:spAutoFit/>
              </a:bodyPr>
              <a:lstStyle/>
              <a:p>
                <a:pPr algn="just"/>
                <a:r>
                  <a:rPr lang="en-US" sz="5400" b="1">
                    <a:ln w="317500">
                      <a:solidFill>
                        <a:srgbClr val="FFFFCC"/>
                      </a:solidFill>
                    </a:ln>
                    <a:solidFill>
                      <a:srgbClr val="FF5050"/>
                    </a:solidFill>
                    <a:latin typeface="SVN-Gretoon" panose="02040603050506020204" pitchFamily="18" charset="0"/>
                  </a:rPr>
                  <a:t>1</a:t>
                </a:r>
                <a:endParaRPr lang="vi-VN" sz="5400" b="1" dirty="0">
                  <a:ln w="317500">
                    <a:solidFill>
                      <a:srgbClr val="FFFFCC"/>
                    </a:solidFill>
                  </a:ln>
                  <a:solidFill>
                    <a:srgbClr val="FF5050"/>
                  </a:solidFill>
                </a:endParaRPr>
              </a:p>
            </p:txBody>
          </p:sp>
          <p:sp>
            <p:nvSpPr>
              <p:cNvPr id="14" name="TextBox 9">
                <a:extLst>
                  <a:ext uri="{FF2B5EF4-FFF2-40B4-BE49-F238E27FC236}">
                    <a16:creationId xmlns:a16="http://schemas.microsoft.com/office/drawing/2014/main" id="{C6362C8D-4EC5-15C7-8B2C-71A2150F6EB5}"/>
                  </a:ext>
                </a:extLst>
              </p:cNvPr>
              <p:cNvSpPr txBox="1"/>
              <p:nvPr/>
            </p:nvSpPr>
            <p:spPr>
              <a:xfrm rot="21418226">
                <a:off x="5778552" y="4475541"/>
                <a:ext cx="550481" cy="923330"/>
              </a:xfrm>
              <a:prstGeom prst="rect">
                <a:avLst/>
              </a:prstGeom>
              <a:noFill/>
            </p:spPr>
            <p:txBody>
              <a:bodyPr wrap="square" rtlCol="0">
                <a:spAutoFit/>
              </a:bodyPr>
              <a:lstStyle/>
              <a:p>
                <a:pPr algn="just"/>
                <a:r>
                  <a:rPr lang="en-US" sz="5400" b="1">
                    <a:solidFill>
                      <a:srgbClr val="FF5050"/>
                    </a:solidFill>
                    <a:latin typeface="SVN-Gretoon" panose="02040603050506020204" pitchFamily="18" charset="0"/>
                  </a:rPr>
                  <a:t>1</a:t>
                </a:r>
                <a:endParaRPr lang="vi-VN" sz="5400" b="1" dirty="0">
                  <a:solidFill>
                    <a:srgbClr val="FF5050"/>
                  </a:solidFill>
                </a:endParaRPr>
              </a:p>
            </p:txBody>
          </p:sp>
        </p:grpSp>
      </p:grpSp>
      <p:sp>
        <p:nvSpPr>
          <p:cNvPr id="2" name="Hộp Văn bản 1">
            <a:extLst>
              <a:ext uri="{FF2B5EF4-FFF2-40B4-BE49-F238E27FC236}">
                <a16:creationId xmlns:a16="http://schemas.microsoft.com/office/drawing/2014/main" id="{3D3A4F74-AD5C-9B1E-3181-0115D9CCED22}"/>
              </a:ext>
            </a:extLst>
          </p:cNvPr>
          <p:cNvSpPr txBox="1"/>
          <p:nvPr/>
        </p:nvSpPr>
        <p:spPr>
          <a:xfrm>
            <a:off x="1805153" y="2501489"/>
            <a:ext cx="9658995" cy="584775"/>
          </a:xfrm>
          <a:prstGeom prst="rect">
            <a:avLst/>
          </a:prstGeom>
          <a:noFill/>
        </p:spPr>
        <p:txBody>
          <a:bodyPr wrap="square">
            <a:spAutoFit/>
          </a:bodyPr>
          <a:lstStyle/>
          <a:p>
            <a:pPr algn="just"/>
            <a:r>
              <a:rPr lang="vi-VN" sz="3200" b="1">
                <a:latin typeface="Calibri" panose="020F0502020204030204" pitchFamily="34" charset="0"/>
                <a:cs typeface="Calibri" panose="020F0502020204030204" pitchFamily="34" charset="0"/>
              </a:rPr>
              <a:t>K</a:t>
            </a:r>
            <a:r>
              <a:rPr lang="en-US" sz="3200" b="1">
                <a:latin typeface="Calibri" panose="020F0502020204030204" pitchFamily="34" charset="0"/>
                <a:cs typeface="Calibri" panose="020F0502020204030204" pitchFamily="34" charset="0"/>
              </a:rPr>
              <a:t>ể</a:t>
            </a:r>
            <a:r>
              <a:rPr lang="vi-VN" sz="3200" b="1">
                <a:latin typeface="Calibri" panose="020F0502020204030204" pitchFamily="34" charset="0"/>
                <a:cs typeface="Calibri" panose="020F0502020204030204" pitchFamily="34" charset="0"/>
              </a:rPr>
              <a:t> tên các dạng nhà ở của vùng Nam Bộ.</a:t>
            </a:r>
            <a:endParaRPr lang="en-US" sz="3200" b="1">
              <a:latin typeface="Calibri" panose="020F0502020204030204" pitchFamily="34" charset="0"/>
              <a:cs typeface="Calibri" panose="020F0502020204030204" pitchFamily="34" charset="0"/>
            </a:endParaRPr>
          </a:p>
        </p:txBody>
      </p:sp>
      <p:pic>
        <p:nvPicPr>
          <p:cNvPr id="3" name="Picture 31">
            <a:extLst>
              <a:ext uri="{FF2B5EF4-FFF2-40B4-BE49-F238E27FC236}">
                <a16:creationId xmlns:a16="http://schemas.microsoft.com/office/drawing/2014/main" id="{8469374E-ACC9-0D10-461C-2DC7E5232B95}"/>
              </a:ext>
            </a:extLst>
          </p:cNvPr>
          <p:cNvPicPr>
            <a:picLocks noChangeAspect="1"/>
          </p:cNvPicPr>
          <p:nvPr/>
        </p:nvPicPr>
        <p:blipFill>
          <a:blip r:embed="rId3"/>
          <a:stretch>
            <a:fillRect/>
          </a:stretch>
        </p:blipFill>
        <p:spPr>
          <a:xfrm rot="20562777">
            <a:off x="1098711" y="2544518"/>
            <a:ext cx="689429" cy="641292"/>
          </a:xfrm>
          <a:prstGeom prst="rect">
            <a:avLst/>
          </a:prstGeom>
        </p:spPr>
      </p:pic>
      <p:sp>
        <p:nvSpPr>
          <p:cNvPr id="23" name="Hộp Văn bản 8">
            <a:extLst>
              <a:ext uri="{FF2B5EF4-FFF2-40B4-BE49-F238E27FC236}">
                <a16:creationId xmlns:a16="http://schemas.microsoft.com/office/drawing/2014/main" id="{566C4BD3-BCC8-15E6-A111-CBCE2CB98113}"/>
              </a:ext>
            </a:extLst>
          </p:cNvPr>
          <p:cNvSpPr txBox="1"/>
          <p:nvPr/>
        </p:nvSpPr>
        <p:spPr>
          <a:xfrm flipH="1">
            <a:off x="1943391" y="1682325"/>
            <a:ext cx="8287698" cy="830997"/>
          </a:xfrm>
          <a:prstGeom prst="rect">
            <a:avLst/>
          </a:prstGeom>
          <a:noFill/>
        </p:spPr>
        <p:txBody>
          <a:bodyPr wrap="square">
            <a:spAutoFit/>
          </a:bodyPr>
          <a:lstStyle/>
          <a:p>
            <a:pPr lvl="0" algn="just">
              <a:defRPr/>
            </a:pPr>
            <a:r>
              <a:rPr lang="en-US" sz="4800" b="1">
                <a:ln w="28575">
                  <a:noFill/>
                </a:ln>
                <a:solidFill>
                  <a:srgbClr val="FF0066"/>
                </a:solidFill>
                <a:latin typeface="#9Slide07 IcielLa Chic Pro Shad" panose="02000506090000020004" pitchFamily="2" charset="0"/>
              </a:rPr>
              <a:t>a. Nhà ở:</a:t>
            </a:r>
          </a:p>
        </p:txBody>
      </p:sp>
      <p:sp>
        <p:nvSpPr>
          <p:cNvPr id="7" name="Hộp Văn bản 6">
            <a:extLst>
              <a:ext uri="{FF2B5EF4-FFF2-40B4-BE49-F238E27FC236}">
                <a16:creationId xmlns:a16="http://schemas.microsoft.com/office/drawing/2014/main" id="{FCB44C19-4901-88A5-A550-09FE7E28BCBD}"/>
              </a:ext>
            </a:extLst>
          </p:cNvPr>
          <p:cNvSpPr txBox="1"/>
          <p:nvPr/>
        </p:nvSpPr>
        <p:spPr>
          <a:xfrm>
            <a:off x="1278464" y="5773504"/>
            <a:ext cx="4498194" cy="584775"/>
          </a:xfrm>
          <a:prstGeom prst="rect">
            <a:avLst/>
          </a:prstGeom>
          <a:noFill/>
        </p:spPr>
        <p:txBody>
          <a:bodyPr wrap="square">
            <a:spAutoFit/>
          </a:bodyPr>
          <a:lstStyle/>
          <a:p>
            <a:pPr algn="ctr"/>
            <a:r>
              <a:rPr lang="en-US" sz="3200" b="1">
                <a:latin typeface="Calibri" panose="020F0502020204030204" pitchFamily="34" charset="0"/>
                <a:cs typeface="Calibri" panose="020F0502020204030204" pitchFamily="34" charset="0"/>
              </a:rPr>
              <a:t>N</a:t>
            </a:r>
            <a:r>
              <a:rPr lang="vi-VN" sz="3200" b="1">
                <a:latin typeface="Calibri" panose="020F0502020204030204" pitchFamily="34" charset="0"/>
                <a:cs typeface="Calibri" panose="020F0502020204030204" pitchFamily="34" charset="0"/>
              </a:rPr>
              <a:t>hà </a:t>
            </a:r>
            <a:r>
              <a:rPr lang="en-US" sz="3200" b="1">
                <a:latin typeface="Calibri" panose="020F0502020204030204" pitchFamily="34" charset="0"/>
                <a:cs typeface="Calibri" panose="020F0502020204030204" pitchFamily="34" charset="0"/>
              </a:rPr>
              <a:t>sàn</a:t>
            </a:r>
          </a:p>
        </p:txBody>
      </p:sp>
      <p:sp>
        <p:nvSpPr>
          <p:cNvPr id="8" name="Hộp Văn bản 7">
            <a:extLst>
              <a:ext uri="{FF2B5EF4-FFF2-40B4-BE49-F238E27FC236}">
                <a16:creationId xmlns:a16="http://schemas.microsoft.com/office/drawing/2014/main" id="{9EF356C3-CAEB-A866-462F-70346F15D94E}"/>
              </a:ext>
            </a:extLst>
          </p:cNvPr>
          <p:cNvSpPr txBox="1"/>
          <p:nvPr/>
        </p:nvSpPr>
        <p:spPr>
          <a:xfrm>
            <a:off x="6096000" y="5764981"/>
            <a:ext cx="4498194" cy="584775"/>
          </a:xfrm>
          <a:prstGeom prst="rect">
            <a:avLst/>
          </a:prstGeom>
          <a:noFill/>
        </p:spPr>
        <p:txBody>
          <a:bodyPr wrap="square">
            <a:spAutoFit/>
          </a:bodyPr>
          <a:lstStyle/>
          <a:p>
            <a:pPr algn="ctr"/>
            <a:r>
              <a:rPr lang="en-US" sz="3200" b="1">
                <a:latin typeface="Calibri" panose="020F0502020204030204" pitchFamily="34" charset="0"/>
                <a:cs typeface="Calibri" panose="020F0502020204030204" pitchFamily="34" charset="0"/>
              </a:rPr>
              <a:t>N</a:t>
            </a:r>
            <a:r>
              <a:rPr lang="vi-VN" sz="3200" b="1">
                <a:latin typeface="Calibri" panose="020F0502020204030204" pitchFamily="34" charset="0"/>
                <a:cs typeface="Calibri" panose="020F0502020204030204" pitchFamily="34" charset="0"/>
              </a:rPr>
              <a:t>hà </a:t>
            </a:r>
            <a:r>
              <a:rPr lang="en-US" sz="3200" b="1">
                <a:latin typeface="Calibri" panose="020F0502020204030204" pitchFamily="34" charset="0"/>
                <a:cs typeface="Calibri" panose="020F0502020204030204" pitchFamily="34" charset="0"/>
              </a:rPr>
              <a:t>gạch</a:t>
            </a:r>
          </a:p>
        </p:txBody>
      </p:sp>
      <p:pic>
        <p:nvPicPr>
          <p:cNvPr id="1026" name="Picture 2" descr="Sự biến đổi của ngôi nhà sàn dân gian người Việt vùng đầu nguồn sông Cửu  Long - Tạp chí Kiến Trúc">
            <a:extLst>
              <a:ext uri="{FF2B5EF4-FFF2-40B4-BE49-F238E27FC236}">
                <a16:creationId xmlns:a16="http://schemas.microsoft.com/office/drawing/2014/main" id="{193D79DF-6DE8-BC9C-C732-F0351D3B9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347" y="3232670"/>
            <a:ext cx="4450428" cy="25011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à 3 Gian Miền Tây: Nét Đẹp Truyền Thống Và Hiện Đại - Newtongroup.com.vn">
            <a:extLst>
              <a:ext uri="{FF2B5EF4-FFF2-40B4-BE49-F238E27FC236}">
                <a16:creationId xmlns:a16="http://schemas.microsoft.com/office/drawing/2014/main" id="{8DED1E4C-DB75-5E0E-DC68-A02481010A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911"/>
          <a:stretch/>
        </p:blipFill>
        <p:spPr bwMode="auto">
          <a:xfrm>
            <a:off x="6095999" y="3273762"/>
            <a:ext cx="4458306" cy="2452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356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66FED4D-7D43-1D00-5E60-CDB9DE231198}"/>
              </a:ext>
            </a:extLst>
          </p:cNvPr>
          <p:cNvSpPr/>
          <p:nvPr/>
        </p:nvSpPr>
        <p:spPr>
          <a:xfrm>
            <a:off x="652313" y="383854"/>
            <a:ext cx="10887374" cy="6090291"/>
          </a:xfrm>
          <a:prstGeom prst="round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9">
            <a:extLst>
              <a:ext uri="{FF2B5EF4-FFF2-40B4-BE49-F238E27FC236}">
                <a16:creationId xmlns:a16="http://schemas.microsoft.com/office/drawing/2014/main" id="{42259411-39A7-2C9B-2499-F4E556DB5257}"/>
              </a:ext>
            </a:extLst>
          </p:cNvPr>
          <p:cNvGrpSpPr/>
          <p:nvPr/>
        </p:nvGrpSpPr>
        <p:grpSpPr>
          <a:xfrm>
            <a:off x="727851" y="745093"/>
            <a:ext cx="10736297" cy="923330"/>
            <a:chOff x="762077" y="382348"/>
            <a:chExt cx="10736297" cy="923330"/>
          </a:xfrm>
        </p:grpSpPr>
        <p:sp>
          <p:nvSpPr>
            <p:cNvPr id="11" name="TextBox 6">
              <a:extLst>
                <a:ext uri="{FF2B5EF4-FFF2-40B4-BE49-F238E27FC236}">
                  <a16:creationId xmlns:a16="http://schemas.microsoft.com/office/drawing/2014/main" id="{4D79313B-8B07-4573-E738-59379A1C3B52}"/>
                </a:ext>
              </a:extLst>
            </p:cNvPr>
            <p:cNvSpPr txBox="1"/>
            <p:nvPr/>
          </p:nvSpPr>
          <p:spPr>
            <a:xfrm>
              <a:off x="963989" y="483592"/>
              <a:ext cx="10534385" cy="802600"/>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400" b="1">
                  <a:ea typeface="Roboto" panose="02000000000000000000" pitchFamily="2" charset="0"/>
                </a:rPr>
                <a:t>   </a:t>
              </a:r>
              <a:r>
                <a:rPr lang="vi-VN" sz="3600" b="1">
                  <a:solidFill>
                    <a:srgbClr val="FF5050"/>
                  </a:solidFill>
                  <a:latin typeface="Calibri" panose="020F0502020204030204" pitchFamily="34" charset="0"/>
                  <a:ea typeface="Roboto" panose="02000000000000000000" pitchFamily="2" charset="0"/>
                  <a:cs typeface="Calibri" panose="020F0502020204030204" pitchFamily="34" charset="0"/>
                </a:rPr>
                <a:t>Một số nét văn hoá tiêu biểu của người dân Nam Bộ</a:t>
              </a:r>
              <a:endParaRPr lang="en-US" sz="2400" b="1" dirty="0">
                <a:solidFill>
                  <a:srgbClr val="FF5050"/>
                </a:solidFill>
                <a:latin typeface="Calibri" panose="020F0502020204030204" pitchFamily="34" charset="0"/>
                <a:ea typeface="Roboto" panose="02000000000000000000" pitchFamily="2" charset="0"/>
                <a:cs typeface="Calibri" panose="020F0502020204030204" pitchFamily="34" charset="0"/>
              </a:endParaRPr>
            </a:p>
          </p:txBody>
        </p:sp>
        <p:grpSp>
          <p:nvGrpSpPr>
            <p:cNvPr id="12" name="Group 7">
              <a:extLst>
                <a:ext uri="{FF2B5EF4-FFF2-40B4-BE49-F238E27FC236}">
                  <a16:creationId xmlns:a16="http://schemas.microsoft.com/office/drawing/2014/main" id="{20A3EF0E-E8C3-D3F6-1320-A64A58EE0E11}"/>
                </a:ext>
              </a:extLst>
            </p:cNvPr>
            <p:cNvGrpSpPr/>
            <p:nvPr/>
          </p:nvGrpSpPr>
          <p:grpSpPr>
            <a:xfrm>
              <a:off x="762077" y="382348"/>
              <a:ext cx="580131" cy="923330"/>
              <a:chOff x="5748902" y="4475541"/>
              <a:chExt cx="580131" cy="923330"/>
            </a:xfrm>
          </p:grpSpPr>
          <p:sp>
            <p:nvSpPr>
              <p:cNvPr id="13" name="TextBox 8">
                <a:extLst>
                  <a:ext uri="{FF2B5EF4-FFF2-40B4-BE49-F238E27FC236}">
                    <a16:creationId xmlns:a16="http://schemas.microsoft.com/office/drawing/2014/main" id="{01392516-5DA5-B9E3-12E6-66ABA61C1283}"/>
                  </a:ext>
                </a:extLst>
              </p:cNvPr>
              <p:cNvSpPr txBox="1"/>
              <p:nvPr/>
            </p:nvSpPr>
            <p:spPr>
              <a:xfrm rot="21418226">
                <a:off x="5748902" y="4475541"/>
                <a:ext cx="550481" cy="923330"/>
              </a:xfrm>
              <a:prstGeom prst="rect">
                <a:avLst/>
              </a:prstGeom>
              <a:noFill/>
            </p:spPr>
            <p:txBody>
              <a:bodyPr wrap="square" rtlCol="0">
                <a:spAutoFit/>
              </a:bodyPr>
              <a:lstStyle/>
              <a:p>
                <a:pPr algn="just"/>
                <a:r>
                  <a:rPr lang="en-US" sz="5400" b="1">
                    <a:ln w="317500">
                      <a:solidFill>
                        <a:srgbClr val="FFFFCC"/>
                      </a:solidFill>
                    </a:ln>
                    <a:solidFill>
                      <a:srgbClr val="FF5050"/>
                    </a:solidFill>
                    <a:latin typeface="SVN-Gretoon" panose="02040603050506020204" pitchFamily="18" charset="0"/>
                  </a:rPr>
                  <a:t>1</a:t>
                </a:r>
                <a:endParaRPr lang="vi-VN" sz="5400" b="1" dirty="0">
                  <a:ln w="317500">
                    <a:solidFill>
                      <a:srgbClr val="FFFFCC"/>
                    </a:solidFill>
                  </a:ln>
                  <a:solidFill>
                    <a:srgbClr val="FF5050"/>
                  </a:solidFill>
                </a:endParaRPr>
              </a:p>
            </p:txBody>
          </p:sp>
          <p:sp>
            <p:nvSpPr>
              <p:cNvPr id="14" name="TextBox 9">
                <a:extLst>
                  <a:ext uri="{FF2B5EF4-FFF2-40B4-BE49-F238E27FC236}">
                    <a16:creationId xmlns:a16="http://schemas.microsoft.com/office/drawing/2014/main" id="{C6362C8D-4EC5-15C7-8B2C-71A2150F6EB5}"/>
                  </a:ext>
                </a:extLst>
              </p:cNvPr>
              <p:cNvSpPr txBox="1"/>
              <p:nvPr/>
            </p:nvSpPr>
            <p:spPr>
              <a:xfrm rot="21418226">
                <a:off x="5778552" y="4475541"/>
                <a:ext cx="550481" cy="923330"/>
              </a:xfrm>
              <a:prstGeom prst="rect">
                <a:avLst/>
              </a:prstGeom>
              <a:noFill/>
            </p:spPr>
            <p:txBody>
              <a:bodyPr wrap="square" rtlCol="0">
                <a:spAutoFit/>
              </a:bodyPr>
              <a:lstStyle/>
              <a:p>
                <a:pPr algn="just"/>
                <a:r>
                  <a:rPr lang="en-US" sz="5400" b="1">
                    <a:solidFill>
                      <a:srgbClr val="FF5050"/>
                    </a:solidFill>
                    <a:latin typeface="SVN-Gretoon" panose="02040603050506020204" pitchFamily="18" charset="0"/>
                  </a:rPr>
                  <a:t>1</a:t>
                </a:r>
                <a:endParaRPr lang="vi-VN" sz="5400" b="1" dirty="0">
                  <a:solidFill>
                    <a:srgbClr val="FF5050"/>
                  </a:solidFill>
                </a:endParaRPr>
              </a:p>
            </p:txBody>
          </p:sp>
        </p:grpSp>
      </p:grpSp>
      <p:sp>
        <p:nvSpPr>
          <p:cNvPr id="2" name="Hộp Văn bản 1">
            <a:extLst>
              <a:ext uri="{FF2B5EF4-FFF2-40B4-BE49-F238E27FC236}">
                <a16:creationId xmlns:a16="http://schemas.microsoft.com/office/drawing/2014/main" id="{3D3A4F74-AD5C-9B1E-3181-0115D9CCED22}"/>
              </a:ext>
            </a:extLst>
          </p:cNvPr>
          <p:cNvSpPr txBox="1"/>
          <p:nvPr/>
        </p:nvSpPr>
        <p:spPr>
          <a:xfrm>
            <a:off x="1805153" y="2501489"/>
            <a:ext cx="9658995" cy="584775"/>
          </a:xfrm>
          <a:prstGeom prst="rect">
            <a:avLst/>
          </a:prstGeom>
          <a:noFill/>
        </p:spPr>
        <p:txBody>
          <a:bodyPr wrap="square">
            <a:spAutoFit/>
          </a:bodyPr>
          <a:lstStyle/>
          <a:p>
            <a:pPr algn="just"/>
            <a:r>
              <a:rPr lang="vi-VN" sz="3200" b="1">
                <a:latin typeface="Calibri" panose="020F0502020204030204" pitchFamily="34" charset="0"/>
                <a:cs typeface="Calibri" panose="020F0502020204030204" pitchFamily="34" charset="0"/>
              </a:rPr>
              <a:t>Tác dụng của các dạng nhà ở này là gì?</a:t>
            </a:r>
          </a:p>
        </p:txBody>
      </p:sp>
      <p:pic>
        <p:nvPicPr>
          <p:cNvPr id="3" name="Picture 31">
            <a:extLst>
              <a:ext uri="{FF2B5EF4-FFF2-40B4-BE49-F238E27FC236}">
                <a16:creationId xmlns:a16="http://schemas.microsoft.com/office/drawing/2014/main" id="{8469374E-ACC9-0D10-461C-2DC7E5232B95}"/>
              </a:ext>
            </a:extLst>
          </p:cNvPr>
          <p:cNvPicPr>
            <a:picLocks noChangeAspect="1"/>
          </p:cNvPicPr>
          <p:nvPr/>
        </p:nvPicPr>
        <p:blipFill>
          <a:blip r:embed="rId3"/>
          <a:stretch>
            <a:fillRect/>
          </a:stretch>
        </p:blipFill>
        <p:spPr>
          <a:xfrm rot="20562777">
            <a:off x="1098711" y="2544518"/>
            <a:ext cx="689429" cy="641292"/>
          </a:xfrm>
          <a:prstGeom prst="rect">
            <a:avLst/>
          </a:prstGeom>
        </p:spPr>
      </p:pic>
      <p:sp>
        <p:nvSpPr>
          <p:cNvPr id="23" name="Hộp Văn bản 8">
            <a:extLst>
              <a:ext uri="{FF2B5EF4-FFF2-40B4-BE49-F238E27FC236}">
                <a16:creationId xmlns:a16="http://schemas.microsoft.com/office/drawing/2014/main" id="{566C4BD3-BCC8-15E6-A111-CBCE2CB98113}"/>
              </a:ext>
            </a:extLst>
          </p:cNvPr>
          <p:cNvSpPr txBox="1"/>
          <p:nvPr/>
        </p:nvSpPr>
        <p:spPr>
          <a:xfrm flipH="1">
            <a:off x="1943391" y="1682325"/>
            <a:ext cx="8287698" cy="830997"/>
          </a:xfrm>
          <a:prstGeom prst="rect">
            <a:avLst/>
          </a:prstGeom>
          <a:noFill/>
        </p:spPr>
        <p:txBody>
          <a:bodyPr wrap="square">
            <a:spAutoFit/>
          </a:bodyPr>
          <a:lstStyle/>
          <a:p>
            <a:pPr lvl="0" algn="just">
              <a:defRPr/>
            </a:pPr>
            <a:r>
              <a:rPr lang="en-US" sz="4800" b="1">
                <a:ln w="28575">
                  <a:noFill/>
                </a:ln>
                <a:solidFill>
                  <a:srgbClr val="FF0066"/>
                </a:solidFill>
                <a:latin typeface="#9Slide07 IcielLa Chic Pro Shad" panose="02000506090000020004" pitchFamily="2" charset="0"/>
              </a:rPr>
              <a:t>a. Nhà ở:</a:t>
            </a:r>
          </a:p>
        </p:txBody>
      </p:sp>
      <p:sp>
        <p:nvSpPr>
          <p:cNvPr id="8" name="Hộp Văn bản 7">
            <a:extLst>
              <a:ext uri="{FF2B5EF4-FFF2-40B4-BE49-F238E27FC236}">
                <a16:creationId xmlns:a16="http://schemas.microsoft.com/office/drawing/2014/main" id="{9EF356C3-CAEB-A866-462F-70346F15D94E}"/>
              </a:ext>
            </a:extLst>
          </p:cNvPr>
          <p:cNvSpPr txBox="1"/>
          <p:nvPr/>
        </p:nvSpPr>
        <p:spPr>
          <a:xfrm>
            <a:off x="1867852" y="3273761"/>
            <a:ext cx="9173187" cy="2554545"/>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Vùng Nam Bộ có nhiều sông ngòi, kênh rạch nên nhà ở của người dân rất đa dạng. Bên cạnh những ngôi nhà xây bằng gạch, người dân vùng Nam Bộ còn dựng những ngôi nhà lá, nhà sàn, nhà bè. Nhà sàn và nhà bè được dựng ở những vùng nước nổi.</a:t>
            </a:r>
            <a:endParaRPr lang="en-US" sz="3200">
              <a:latin typeface="Calibri" panose="020F0502020204030204" pitchFamily="34" charset="0"/>
              <a:cs typeface="Calibri" panose="020F0502020204030204" pitchFamily="34" charset="0"/>
            </a:endParaRPr>
          </a:p>
        </p:txBody>
      </p:sp>
      <p:pic>
        <p:nvPicPr>
          <p:cNvPr id="9" name="Picture 18">
            <a:extLst>
              <a:ext uri="{FF2B5EF4-FFF2-40B4-BE49-F238E27FC236}">
                <a16:creationId xmlns:a16="http://schemas.microsoft.com/office/drawing/2014/main" id="{0EC89FFD-AF47-1E58-A5F5-705B268B0F49}"/>
              </a:ext>
            </a:extLst>
          </p:cNvPr>
          <p:cNvPicPr>
            <a:picLocks noChangeAspect="1"/>
          </p:cNvPicPr>
          <p:nvPr/>
        </p:nvPicPr>
        <p:blipFill>
          <a:blip r:embed="rId4"/>
          <a:stretch>
            <a:fillRect/>
          </a:stretch>
        </p:blipFill>
        <p:spPr>
          <a:xfrm>
            <a:off x="1220378" y="3318683"/>
            <a:ext cx="584775" cy="584775"/>
          </a:xfrm>
          <a:prstGeom prst="rect">
            <a:avLst/>
          </a:prstGeom>
        </p:spPr>
      </p:pic>
    </p:spTree>
    <p:extLst>
      <p:ext uri="{BB962C8B-B14F-4D97-AF65-F5344CB8AC3E}">
        <p14:creationId xmlns:p14="http://schemas.microsoft.com/office/powerpoint/2010/main" val="3770960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66FED4D-7D43-1D00-5E60-CDB9DE231198}"/>
              </a:ext>
            </a:extLst>
          </p:cNvPr>
          <p:cNvSpPr/>
          <p:nvPr/>
        </p:nvSpPr>
        <p:spPr>
          <a:xfrm>
            <a:off x="652313" y="383854"/>
            <a:ext cx="10887374" cy="6090291"/>
          </a:xfrm>
          <a:prstGeom prst="round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9">
            <a:extLst>
              <a:ext uri="{FF2B5EF4-FFF2-40B4-BE49-F238E27FC236}">
                <a16:creationId xmlns:a16="http://schemas.microsoft.com/office/drawing/2014/main" id="{42259411-39A7-2C9B-2499-F4E556DB5257}"/>
              </a:ext>
            </a:extLst>
          </p:cNvPr>
          <p:cNvGrpSpPr/>
          <p:nvPr/>
        </p:nvGrpSpPr>
        <p:grpSpPr>
          <a:xfrm>
            <a:off x="727851" y="745093"/>
            <a:ext cx="10736297" cy="923330"/>
            <a:chOff x="762077" y="382348"/>
            <a:chExt cx="10736297" cy="923330"/>
          </a:xfrm>
        </p:grpSpPr>
        <p:sp>
          <p:nvSpPr>
            <p:cNvPr id="11" name="TextBox 6">
              <a:extLst>
                <a:ext uri="{FF2B5EF4-FFF2-40B4-BE49-F238E27FC236}">
                  <a16:creationId xmlns:a16="http://schemas.microsoft.com/office/drawing/2014/main" id="{4D79313B-8B07-4573-E738-59379A1C3B52}"/>
                </a:ext>
              </a:extLst>
            </p:cNvPr>
            <p:cNvSpPr txBox="1"/>
            <p:nvPr/>
          </p:nvSpPr>
          <p:spPr>
            <a:xfrm>
              <a:off x="963989" y="483592"/>
              <a:ext cx="10534385" cy="802600"/>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400" b="1">
                  <a:ea typeface="Roboto" panose="02000000000000000000" pitchFamily="2" charset="0"/>
                </a:rPr>
                <a:t>   </a:t>
              </a:r>
              <a:r>
                <a:rPr lang="vi-VN" sz="3600" b="1">
                  <a:solidFill>
                    <a:srgbClr val="FF5050"/>
                  </a:solidFill>
                  <a:latin typeface="Calibri" panose="020F0502020204030204" pitchFamily="34" charset="0"/>
                  <a:ea typeface="Roboto" panose="02000000000000000000" pitchFamily="2" charset="0"/>
                  <a:cs typeface="Calibri" panose="020F0502020204030204" pitchFamily="34" charset="0"/>
                </a:rPr>
                <a:t>Một số nét văn hoá tiêu biểu của người dân Nam Bộ</a:t>
              </a:r>
              <a:endParaRPr lang="en-US" sz="2400" b="1" dirty="0">
                <a:solidFill>
                  <a:srgbClr val="FF5050"/>
                </a:solidFill>
                <a:latin typeface="Calibri" panose="020F0502020204030204" pitchFamily="34" charset="0"/>
                <a:ea typeface="Roboto" panose="02000000000000000000" pitchFamily="2" charset="0"/>
                <a:cs typeface="Calibri" panose="020F0502020204030204" pitchFamily="34" charset="0"/>
              </a:endParaRPr>
            </a:p>
          </p:txBody>
        </p:sp>
        <p:grpSp>
          <p:nvGrpSpPr>
            <p:cNvPr id="12" name="Group 7">
              <a:extLst>
                <a:ext uri="{FF2B5EF4-FFF2-40B4-BE49-F238E27FC236}">
                  <a16:creationId xmlns:a16="http://schemas.microsoft.com/office/drawing/2014/main" id="{20A3EF0E-E8C3-D3F6-1320-A64A58EE0E11}"/>
                </a:ext>
              </a:extLst>
            </p:cNvPr>
            <p:cNvGrpSpPr/>
            <p:nvPr/>
          </p:nvGrpSpPr>
          <p:grpSpPr>
            <a:xfrm>
              <a:off x="762077" y="382348"/>
              <a:ext cx="580131" cy="923330"/>
              <a:chOff x="5748902" y="4475541"/>
              <a:chExt cx="580131" cy="923330"/>
            </a:xfrm>
          </p:grpSpPr>
          <p:sp>
            <p:nvSpPr>
              <p:cNvPr id="13" name="TextBox 8">
                <a:extLst>
                  <a:ext uri="{FF2B5EF4-FFF2-40B4-BE49-F238E27FC236}">
                    <a16:creationId xmlns:a16="http://schemas.microsoft.com/office/drawing/2014/main" id="{01392516-5DA5-B9E3-12E6-66ABA61C1283}"/>
                  </a:ext>
                </a:extLst>
              </p:cNvPr>
              <p:cNvSpPr txBox="1"/>
              <p:nvPr/>
            </p:nvSpPr>
            <p:spPr>
              <a:xfrm rot="21418226">
                <a:off x="5748902" y="4475541"/>
                <a:ext cx="550481" cy="923330"/>
              </a:xfrm>
              <a:prstGeom prst="rect">
                <a:avLst/>
              </a:prstGeom>
              <a:noFill/>
            </p:spPr>
            <p:txBody>
              <a:bodyPr wrap="square" rtlCol="0">
                <a:spAutoFit/>
              </a:bodyPr>
              <a:lstStyle/>
              <a:p>
                <a:pPr algn="just"/>
                <a:r>
                  <a:rPr lang="en-US" sz="5400" b="1">
                    <a:ln w="317500">
                      <a:solidFill>
                        <a:srgbClr val="FFFFCC"/>
                      </a:solidFill>
                    </a:ln>
                    <a:solidFill>
                      <a:srgbClr val="FF5050"/>
                    </a:solidFill>
                    <a:latin typeface="SVN-Gretoon" panose="02040603050506020204" pitchFamily="18" charset="0"/>
                  </a:rPr>
                  <a:t>1</a:t>
                </a:r>
                <a:endParaRPr lang="vi-VN" sz="5400" b="1" dirty="0">
                  <a:ln w="317500">
                    <a:solidFill>
                      <a:srgbClr val="FFFFCC"/>
                    </a:solidFill>
                  </a:ln>
                  <a:solidFill>
                    <a:srgbClr val="FF5050"/>
                  </a:solidFill>
                </a:endParaRPr>
              </a:p>
            </p:txBody>
          </p:sp>
          <p:sp>
            <p:nvSpPr>
              <p:cNvPr id="14" name="TextBox 9">
                <a:extLst>
                  <a:ext uri="{FF2B5EF4-FFF2-40B4-BE49-F238E27FC236}">
                    <a16:creationId xmlns:a16="http://schemas.microsoft.com/office/drawing/2014/main" id="{C6362C8D-4EC5-15C7-8B2C-71A2150F6EB5}"/>
                  </a:ext>
                </a:extLst>
              </p:cNvPr>
              <p:cNvSpPr txBox="1"/>
              <p:nvPr/>
            </p:nvSpPr>
            <p:spPr>
              <a:xfrm rot="21418226">
                <a:off x="5778552" y="4475541"/>
                <a:ext cx="550481" cy="923330"/>
              </a:xfrm>
              <a:prstGeom prst="rect">
                <a:avLst/>
              </a:prstGeom>
              <a:noFill/>
            </p:spPr>
            <p:txBody>
              <a:bodyPr wrap="square" rtlCol="0">
                <a:spAutoFit/>
              </a:bodyPr>
              <a:lstStyle/>
              <a:p>
                <a:pPr algn="just"/>
                <a:r>
                  <a:rPr lang="en-US" sz="5400" b="1">
                    <a:solidFill>
                      <a:srgbClr val="FF5050"/>
                    </a:solidFill>
                    <a:latin typeface="SVN-Gretoon" panose="02040603050506020204" pitchFamily="18" charset="0"/>
                  </a:rPr>
                  <a:t>1</a:t>
                </a:r>
                <a:endParaRPr lang="vi-VN" sz="5400" b="1" dirty="0">
                  <a:solidFill>
                    <a:srgbClr val="FF5050"/>
                  </a:solidFill>
                </a:endParaRPr>
              </a:p>
            </p:txBody>
          </p:sp>
        </p:grpSp>
      </p:grpSp>
      <p:sp>
        <p:nvSpPr>
          <p:cNvPr id="2" name="Hộp Văn bản 1">
            <a:extLst>
              <a:ext uri="{FF2B5EF4-FFF2-40B4-BE49-F238E27FC236}">
                <a16:creationId xmlns:a16="http://schemas.microsoft.com/office/drawing/2014/main" id="{3D3A4F74-AD5C-9B1E-3181-0115D9CCED22}"/>
              </a:ext>
            </a:extLst>
          </p:cNvPr>
          <p:cNvSpPr txBox="1"/>
          <p:nvPr/>
        </p:nvSpPr>
        <p:spPr>
          <a:xfrm>
            <a:off x="1805153" y="2501489"/>
            <a:ext cx="9658995" cy="1077218"/>
          </a:xfrm>
          <a:prstGeom prst="rect">
            <a:avLst/>
          </a:prstGeom>
          <a:noFill/>
        </p:spPr>
        <p:txBody>
          <a:bodyPr wrap="square">
            <a:spAutoFit/>
          </a:bodyPr>
          <a:lstStyle/>
          <a:p>
            <a:pPr algn="just"/>
            <a:r>
              <a:rPr lang="vi-VN" sz="3200" b="1">
                <a:latin typeface="Calibri" panose="020F0502020204030204" pitchFamily="34" charset="0"/>
                <a:cs typeface="Calibri" panose="020F0502020204030204" pitchFamily="34" charset="0"/>
              </a:rPr>
              <a:t>Kể tên các dạng phương tiện vận tải ở vùng sông nước Nam Bộ.</a:t>
            </a:r>
          </a:p>
        </p:txBody>
      </p:sp>
      <p:pic>
        <p:nvPicPr>
          <p:cNvPr id="3" name="Picture 31">
            <a:extLst>
              <a:ext uri="{FF2B5EF4-FFF2-40B4-BE49-F238E27FC236}">
                <a16:creationId xmlns:a16="http://schemas.microsoft.com/office/drawing/2014/main" id="{8469374E-ACC9-0D10-461C-2DC7E5232B95}"/>
              </a:ext>
            </a:extLst>
          </p:cNvPr>
          <p:cNvPicPr>
            <a:picLocks noChangeAspect="1"/>
          </p:cNvPicPr>
          <p:nvPr/>
        </p:nvPicPr>
        <p:blipFill>
          <a:blip r:embed="rId3"/>
          <a:stretch>
            <a:fillRect/>
          </a:stretch>
        </p:blipFill>
        <p:spPr>
          <a:xfrm rot="20562777">
            <a:off x="1098711" y="2544518"/>
            <a:ext cx="689429" cy="641292"/>
          </a:xfrm>
          <a:prstGeom prst="rect">
            <a:avLst/>
          </a:prstGeom>
        </p:spPr>
      </p:pic>
      <p:sp>
        <p:nvSpPr>
          <p:cNvPr id="23" name="Hộp Văn bản 8">
            <a:extLst>
              <a:ext uri="{FF2B5EF4-FFF2-40B4-BE49-F238E27FC236}">
                <a16:creationId xmlns:a16="http://schemas.microsoft.com/office/drawing/2014/main" id="{566C4BD3-BCC8-15E6-A111-CBCE2CB98113}"/>
              </a:ext>
            </a:extLst>
          </p:cNvPr>
          <p:cNvSpPr txBox="1"/>
          <p:nvPr/>
        </p:nvSpPr>
        <p:spPr>
          <a:xfrm flipH="1">
            <a:off x="1943391" y="1682325"/>
            <a:ext cx="8287698" cy="830997"/>
          </a:xfrm>
          <a:prstGeom prst="rect">
            <a:avLst/>
          </a:prstGeom>
          <a:noFill/>
        </p:spPr>
        <p:txBody>
          <a:bodyPr wrap="square">
            <a:spAutoFit/>
          </a:bodyPr>
          <a:lstStyle/>
          <a:p>
            <a:pPr lvl="0" algn="just">
              <a:defRPr/>
            </a:pPr>
            <a:r>
              <a:rPr lang="en-US" sz="4800" b="1">
                <a:ln w="28575">
                  <a:noFill/>
                </a:ln>
                <a:solidFill>
                  <a:srgbClr val="FF0066"/>
                </a:solidFill>
                <a:latin typeface="#9Slide07 IcielLa Chic Pro Shad" panose="02000506090000020004" pitchFamily="2" charset="0"/>
              </a:rPr>
              <a:t>b. </a:t>
            </a:r>
            <a:r>
              <a:rPr lang="vi-VN" sz="4800" b="1">
                <a:ln w="28575">
                  <a:noFill/>
                </a:ln>
                <a:solidFill>
                  <a:srgbClr val="FF0066"/>
                </a:solidFill>
                <a:latin typeface="#9Slide07 IcielLa Chic Pro Shad" panose="02000506090000020004" pitchFamily="2" charset="0"/>
              </a:rPr>
              <a:t>Chợ nổi và vận tải đường s</a:t>
            </a:r>
            <a:r>
              <a:rPr lang="en-US" sz="4800" b="1">
                <a:ln w="28575">
                  <a:noFill/>
                </a:ln>
                <a:solidFill>
                  <a:srgbClr val="FF0066"/>
                </a:solidFill>
                <a:latin typeface="#9Slide07 IcielLa Chic Pro Shad" panose="02000506090000020004" pitchFamily="2" charset="0"/>
              </a:rPr>
              <a:t>ô</a:t>
            </a:r>
            <a:r>
              <a:rPr lang="vi-VN" sz="4800" b="1">
                <a:ln w="28575">
                  <a:noFill/>
                </a:ln>
                <a:solidFill>
                  <a:srgbClr val="FF0066"/>
                </a:solidFill>
                <a:latin typeface="#9Slide07 IcielLa Chic Pro Shad" panose="02000506090000020004" pitchFamily="2" charset="0"/>
              </a:rPr>
              <a:t>ng</a:t>
            </a:r>
            <a:r>
              <a:rPr lang="en-US" sz="4800" b="1">
                <a:ln w="28575">
                  <a:noFill/>
                </a:ln>
                <a:solidFill>
                  <a:srgbClr val="FF0066"/>
                </a:solidFill>
                <a:latin typeface="#9Slide07 IcielLa Chic Pro Shad" panose="02000506090000020004" pitchFamily="2" charset="0"/>
              </a:rPr>
              <a:t>:</a:t>
            </a:r>
          </a:p>
        </p:txBody>
      </p:sp>
      <p:sp>
        <p:nvSpPr>
          <p:cNvPr id="8" name="Hộp Văn bản 7">
            <a:extLst>
              <a:ext uri="{FF2B5EF4-FFF2-40B4-BE49-F238E27FC236}">
                <a16:creationId xmlns:a16="http://schemas.microsoft.com/office/drawing/2014/main" id="{9EF356C3-CAEB-A866-462F-70346F15D94E}"/>
              </a:ext>
            </a:extLst>
          </p:cNvPr>
          <p:cNvSpPr txBox="1"/>
          <p:nvPr/>
        </p:nvSpPr>
        <p:spPr>
          <a:xfrm>
            <a:off x="1805153" y="3484414"/>
            <a:ext cx="9173187" cy="1077218"/>
          </a:xfrm>
          <a:prstGeom prst="rect">
            <a:avLst/>
          </a:prstGeom>
          <a:noFill/>
        </p:spPr>
        <p:txBody>
          <a:bodyPr wrap="square">
            <a:spAutoFit/>
          </a:bodyPr>
          <a:lstStyle/>
          <a:p>
            <a:pPr algn="just"/>
            <a:r>
              <a:rPr lang="en-US" sz="3200">
                <a:latin typeface="Calibri" panose="020F0502020204030204" pitchFamily="34" charset="0"/>
                <a:cs typeface="Calibri" panose="020F0502020204030204" pitchFamily="34" charset="0"/>
              </a:rPr>
              <a:t>C</a:t>
            </a:r>
            <a:r>
              <a:rPr lang="vi-VN" sz="3200">
                <a:latin typeface="Calibri" panose="020F0502020204030204" pitchFamily="34" charset="0"/>
                <a:cs typeface="Calibri" panose="020F0502020204030204" pitchFamily="34" charset="0"/>
              </a:rPr>
              <a:t>hợ nổi và vận tải đường sông bằng </a:t>
            </a:r>
            <a:r>
              <a:rPr lang="vi-VN" sz="3200" i="1">
                <a:latin typeface="Calibri" panose="020F0502020204030204" pitchFamily="34" charset="0"/>
                <a:cs typeface="Calibri" panose="020F0502020204030204" pitchFamily="34" charset="0"/>
              </a:rPr>
              <a:t>ghe, thuyền, xuồng,... </a:t>
            </a:r>
            <a:endParaRPr lang="en-US" sz="3200" i="1">
              <a:latin typeface="Calibri" panose="020F0502020204030204" pitchFamily="34" charset="0"/>
              <a:cs typeface="Calibri" panose="020F0502020204030204" pitchFamily="34" charset="0"/>
            </a:endParaRPr>
          </a:p>
        </p:txBody>
      </p:sp>
      <p:pic>
        <p:nvPicPr>
          <p:cNvPr id="9" name="Picture 18">
            <a:extLst>
              <a:ext uri="{FF2B5EF4-FFF2-40B4-BE49-F238E27FC236}">
                <a16:creationId xmlns:a16="http://schemas.microsoft.com/office/drawing/2014/main" id="{0EC89FFD-AF47-1E58-A5F5-705B268B0F49}"/>
              </a:ext>
            </a:extLst>
          </p:cNvPr>
          <p:cNvPicPr>
            <a:picLocks noChangeAspect="1"/>
          </p:cNvPicPr>
          <p:nvPr/>
        </p:nvPicPr>
        <p:blipFill>
          <a:blip r:embed="rId4"/>
          <a:stretch>
            <a:fillRect/>
          </a:stretch>
        </p:blipFill>
        <p:spPr>
          <a:xfrm>
            <a:off x="1157679" y="3529336"/>
            <a:ext cx="584775" cy="584775"/>
          </a:xfrm>
          <a:prstGeom prst="rect">
            <a:avLst/>
          </a:prstGeom>
        </p:spPr>
      </p:pic>
      <p:sp>
        <p:nvSpPr>
          <p:cNvPr id="5" name="Hộp Văn bản 4">
            <a:extLst>
              <a:ext uri="{FF2B5EF4-FFF2-40B4-BE49-F238E27FC236}">
                <a16:creationId xmlns:a16="http://schemas.microsoft.com/office/drawing/2014/main" id="{F51A5489-1A4F-9105-31E1-F0739DF06E40}"/>
              </a:ext>
            </a:extLst>
          </p:cNvPr>
          <p:cNvSpPr txBox="1"/>
          <p:nvPr/>
        </p:nvSpPr>
        <p:spPr>
          <a:xfrm>
            <a:off x="1805153" y="4667462"/>
            <a:ext cx="9583456" cy="584775"/>
          </a:xfrm>
          <a:prstGeom prst="rect">
            <a:avLst/>
          </a:prstGeom>
          <a:noFill/>
        </p:spPr>
        <p:txBody>
          <a:bodyPr wrap="square">
            <a:spAutoFit/>
          </a:bodyPr>
          <a:lstStyle/>
          <a:p>
            <a:pPr algn="just"/>
            <a:r>
              <a:rPr lang="vi-VN" sz="3200" b="1">
                <a:latin typeface="Calibri" panose="020F0502020204030204" pitchFamily="34" charset="0"/>
                <a:cs typeface="Calibri" panose="020F0502020204030204" pitchFamily="34" charset="0"/>
              </a:rPr>
              <a:t>Kể tên các chợ nổi đặc trưng của Nam Bộ.</a:t>
            </a:r>
            <a:endParaRPr lang="en-US" sz="3200" b="1">
              <a:latin typeface="Calibri" panose="020F0502020204030204" pitchFamily="34" charset="0"/>
              <a:cs typeface="Calibri" panose="020F0502020204030204" pitchFamily="34" charset="0"/>
            </a:endParaRPr>
          </a:p>
        </p:txBody>
      </p:sp>
      <p:pic>
        <p:nvPicPr>
          <p:cNvPr id="6" name="Picture 31">
            <a:extLst>
              <a:ext uri="{FF2B5EF4-FFF2-40B4-BE49-F238E27FC236}">
                <a16:creationId xmlns:a16="http://schemas.microsoft.com/office/drawing/2014/main" id="{5F629302-62AC-2E1E-7389-51975D85B0E7}"/>
              </a:ext>
            </a:extLst>
          </p:cNvPr>
          <p:cNvPicPr>
            <a:picLocks noChangeAspect="1"/>
          </p:cNvPicPr>
          <p:nvPr/>
        </p:nvPicPr>
        <p:blipFill>
          <a:blip r:embed="rId3"/>
          <a:stretch>
            <a:fillRect/>
          </a:stretch>
        </p:blipFill>
        <p:spPr>
          <a:xfrm rot="20562777">
            <a:off x="1098710" y="4603809"/>
            <a:ext cx="689429" cy="641292"/>
          </a:xfrm>
          <a:prstGeom prst="rect">
            <a:avLst/>
          </a:prstGeom>
        </p:spPr>
      </p:pic>
      <p:sp>
        <p:nvSpPr>
          <p:cNvPr id="16" name="Hộp Văn bản 15">
            <a:extLst>
              <a:ext uri="{FF2B5EF4-FFF2-40B4-BE49-F238E27FC236}">
                <a16:creationId xmlns:a16="http://schemas.microsoft.com/office/drawing/2014/main" id="{B88536AD-2280-3A78-8257-92B47B2F333F}"/>
              </a:ext>
            </a:extLst>
          </p:cNvPr>
          <p:cNvSpPr txBox="1"/>
          <p:nvPr/>
        </p:nvSpPr>
        <p:spPr>
          <a:xfrm>
            <a:off x="1717900" y="5343864"/>
            <a:ext cx="9583456" cy="1077218"/>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Một số chợ nổi đặc trưng của Nam Bộ là Cái Răng (Cần Thơ), Phụng Hiệp (Hậu Giang), Ngã Năm (Sóc Trăng),...</a:t>
            </a:r>
            <a:endParaRPr lang="en-US" sz="3200" i="1">
              <a:latin typeface="Calibri" panose="020F0502020204030204" pitchFamily="34" charset="0"/>
              <a:cs typeface="Calibri" panose="020F0502020204030204" pitchFamily="34" charset="0"/>
            </a:endParaRPr>
          </a:p>
        </p:txBody>
      </p:sp>
      <p:pic>
        <p:nvPicPr>
          <p:cNvPr id="17" name="Picture 18">
            <a:extLst>
              <a:ext uri="{FF2B5EF4-FFF2-40B4-BE49-F238E27FC236}">
                <a16:creationId xmlns:a16="http://schemas.microsoft.com/office/drawing/2014/main" id="{8A8054FE-8DCF-3BDE-03B5-8835266F89BA}"/>
              </a:ext>
            </a:extLst>
          </p:cNvPr>
          <p:cNvPicPr>
            <a:picLocks noChangeAspect="1"/>
          </p:cNvPicPr>
          <p:nvPr/>
        </p:nvPicPr>
        <p:blipFill>
          <a:blip r:embed="rId4"/>
          <a:stretch>
            <a:fillRect/>
          </a:stretch>
        </p:blipFill>
        <p:spPr>
          <a:xfrm>
            <a:off x="1070426" y="5388786"/>
            <a:ext cx="584775" cy="584775"/>
          </a:xfrm>
          <a:prstGeom prst="rect">
            <a:avLst/>
          </a:prstGeom>
        </p:spPr>
      </p:pic>
    </p:spTree>
    <p:extLst>
      <p:ext uri="{BB962C8B-B14F-4D97-AF65-F5344CB8AC3E}">
        <p14:creationId xmlns:p14="http://schemas.microsoft.com/office/powerpoint/2010/main" val="202841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949</Words>
  <Application>Microsoft Macintosh PowerPoint</Application>
  <PresentationFormat>Widescreen</PresentationFormat>
  <Paragraphs>95</Paragraphs>
  <Slides>20</Slides>
  <Notes>0</Notes>
  <HiddenSlides>0</HiddenSlides>
  <MMClips>8</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UTM Edwardian</vt:lpstr>
      <vt:lpstr>UTM Mother</vt:lpstr>
      <vt:lpstr>LNTH-LuoLuoNotangYuanTi 1</vt:lpstr>
      <vt:lpstr>Calibri Light</vt:lpstr>
      <vt:lpstr>UVN Banh Mi</vt:lpstr>
      <vt:lpstr>#9Slide07 IcielLa Chic Pro Shad</vt:lpstr>
      <vt:lpstr>Calibri</vt:lpstr>
      <vt:lpstr>SVN-Gretoon</vt:lpstr>
      <vt:lpstr>#9Slide07 SVNNexa Rust Slab Bla</vt:lpstr>
      <vt:lpstr>UTM Duepuntozero</vt:lpstr>
      <vt:lpstr>Times New Roman</vt:lpstr>
      <vt:lpstr>Arial</vt:lpstr>
      <vt:lpstr>iCiel Pony</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DO KHOA BAO NGOC</dc:creator>
  <cp:lastModifiedBy>Microsoft Office User</cp:lastModifiedBy>
  <cp:revision>6</cp:revision>
  <dcterms:created xsi:type="dcterms:W3CDTF">2023-10-19T04:51:35Z</dcterms:created>
  <dcterms:modified xsi:type="dcterms:W3CDTF">2024-04-25T03:21:53Z</dcterms:modified>
</cp:coreProperties>
</file>